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sldIdLst>
    <p:sldId id="256" r:id="rId2"/>
    <p:sldId id="265" r:id="rId3"/>
    <p:sldId id="288" r:id="rId4"/>
    <p:sldId id="266" r:id="rId5"/>
    <p:sldId id="333" r:id="rId6"/>
    <p:sldId id="307" r:id="rId7"/>
    <p:sldId id="308" r:id="rId8"/>
    <p:sldId id="309" r:id="rId9"/>
    <p:sldId id="334" r:id="rId10"/>
    <p:sldId id="310" r:id="rId11"/>
    <p:sldId id="311" r:id="rId12"/>
    <p:sldId id="312" r:id="rId13"/>
    <p:sldId id="313" r:id="rId14"/>
    <p:sldId id="314" r:id="rId15"/>
    <p:sldId id="315" r:id="rId16"/>
    <p:sldId id="335" r:id="rId17"/>
    <p:sldId id="316" r:id="rId18"/>
    <p:sldId id="336" r:id="rId19"/>
    <p:sldId id="319" r:id="rId20"/>
    <p:sldId id="317" r:id="rId21"/>
    <p:sldId id="337" r:id="rId22"/>
    <p:sldId id="318" r:id="rId23"/>
    <p:sldId id="338" r:id="rId24"/>
    <p:sldId id="324" r:id="rId25"/>
    <p:sldId id="325" r:id="rId26"/>
    <p:sldId id="326" r:id="rId27"/>
    <p:sldId id="327" r:id="rId28"/>
    <p:sldId id="328" r:id="rId29"/>
    <p:sldId id="329" r:id="rId30"/>
    <p:sldId id="330" r:id="rId31"/>
    <p:sldId id="331" r:id="rId32"/>
    <p:sldId id="332" r:id="rId33"/>
    <p:sldId id="339" r:id="rId34"/>
    <p:sldId id="270" r:id="rId35"/>
    <p:sldId id="340" r:id="rId36"/>
    <p:sldId id="341" r:id="rId37"/>
    <p:sldId id="342" r:id="rId38"/>
    <p:sldId id="285" r:id="rId39"/>
    <p:sldId id="284" r:id="rId40"/>
  </p:sldIdLst>
  <p:sldSz cx="24384000" cy="13716000"/>
  <p:notesSz cx="6858000" cy="9144000"/>
  <p:embeddedFontLst>
    <p:embeddedFont>
      <p:font typeface="Avenir" panose="02000503020000020003" pitchFamily="2" charset="0"/>
      <p:regular r:id="rId42"/>
      <p:italic r:id="rId43"/>
    </p:embeddedFont>
    <p:embeddedFont>
      <p:font typeface="Avenir Black" panose="02000503020000020003" pitchFamily="2" charset="0"/>
      <p:bold r:id="rId44"/>
      <p:italic r:id="rId45"/>
      <p:boldItalic r:id="rId46"/>
    </p:embeddedFont>
    <p:embeddedFont>
      <p:font typeface="Avenir Book" panose="02000503020000020003" pitchFamily="2" charset="0"/>
      <p:regular r:id="rId47"/>
      <p:italic r:id="rId48"/>
    </p:embeddedFont>
    <p:embeddedFont>
      <p:font typeface="Avenir Medium" panose="02000503020000020003" pitchFamily="2" charset="0"/>
      <p:regular r:id="rId49"/>
      <p:italic r:id="rId50"/>
    </p:embeddedFont>
    <p:embeddedFont>
      <p:font typeface="Cambria Math" panose="02040503050406030204" pitchFamily="18" charset="0"/>
      <p:regular r:id="rId51"/>
    </p:embeddedFont>
    <p:embeddedFont>
      <p:font typeface="Consolas" panose="020B0609020204030204" pitchFamily="49" charset="0"/>
      <p:regular r:id="rId52"/>
      <p:bold r:id="rId53"/>
      <p:italic r:id="rId54"/>
      <p:boldItalic r:id="rId55"/>
    </p:embeddedFont>
    <p:embeddedFont>
      <p:font typeface="OCRB" panose="020B0609020202020204" pitchFamily="49" charset="77"/>
      <p:regular r:id="rId56"/>
    </p:embeddedFont>
    <p:embeddedFont>
      <p:font typeface="Open Sans ExtraBold" panose="020B0606030504020204" pitchFamily="34" charset="0"/>
      <p:bold r:id="rId57"/>
      <p:italic r:id="rId58"/>
      <p:boldItalic r:id="rId59"/>
    </p:embeddedFont>
    <p:embeddedFont>
      <p:font typeface="Open Sans Light" panose="020B0306030504020204" pitchFamily="34" charset="0"/>
      <p:regular r:id="rId60"/>
      <p:italic r:id="rId61"/>
    </p:embeddedFont>
    <p:embeddedFont>
      <p:font typeface="Open Sans Semibold" panose="020B0606030504020204" pitchFamily="34" charset="0"/>
      <p:regular r:id="rId62"/>
      <p:bold r:id="rId63"/>
      <p:italic r:id="rId64"/>
      <p:boldItalic r:id="rId6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4" autoAdjust="0"/>
    <p:restoredTop sz="95329"/>
  </p:normalViewPr>
  <p:slideViewPr>
    <p:cSldViewPr snapToGrid="0" snapToObjects="1">
      <p:cViewPr varScale="1">
        <p:scale>
          <a:sx n="56" d="100"/>
          <a:sy n="56" d="100"/>
        </p:scale>
        <p:origin x="440"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ID" b="0" i="0" u="none" strike="noStrike" dirty="0">
                <a:solidFill>
                  <a:srgbClr val="D1D5DB"/>
                </a:solidFill>
                <a:effectLst/>
                <a:latin typeface="Söhne"/>
              </a:rPr>
              <a:t>Theta-notation characterizes the rate of growth of a function by providing both an upper bound (big-O) and a lower bound (Omega) on the function's growth rate. When we say "the factors need not be equal," it means that the constant factors multiplying the upper bound and lower bound terms in the notation may differ.</a:t>
            </a:r>
          </a:p>
          <a:p>
            <a:pPr algn="l"/>
            <a:endParaRPr lang="en-ID" b="0" i="0" u="none" strike="noStrike" dirty="0">
              <a:solidFill>
                <a:srgbClr val="D1D5DB"/>
              </a:solidFill>
              <a:effectLst/>
              <a:latin typeface="Söhne"/>
            </a:endParaRPr>
          </a:p>
          <a:p>
            <a:pPr algn="l"/>
            <a:r>
              <a:rPr lang="en-ID" b="0" i="0" u="none" strike="noStrike" dirty="0">
                <a:solidFill>
                  <a:srgbClr val="D1D5DB"/>
                </a:solidFill>
                <a:effectLst/>
                <a:latin typeface="Söhne"/>
              </a:rPr>
              <a:t>For example, if a function has an upper bound of O(n^2) and a lower bound of Omega(n), the factors in front of n^2 and n can be different. The upper bound might be represented by a constant factor of, say, 5n^2, while the lower bound could be represented by a constant factor of 0.5n.</a:t>
            </a:r>
          </a:p>
          <a:p>
            <a:endParaRPr lang="en-US" dirty="0"/>
          </a:p>
        </p:txBody>
      </p:sp>
    </p:spTree>
    <p:extLst>
      <p:ext uri="{BB962C8B-B14F-4D97-AF65-F5344CB8AC3E}">
        <p14:creationId xmlns:p14="http://schemas.microsoft.com/office/powerpoint/2010/main" val="671371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609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46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392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21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8901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1294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717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2883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6193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89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ID" b="0" i="0" u="none" strike="noStrike" dirty="0">
                <a:solidFill>
                  <a:srgbClr val="D1D5DB"/>
                </a:solidFill>
                <a:effectLst/>
                <a:latin typeface="Söhne"/>
              </a:rPr>
              <a:t>Theta-notation characterizes the rate of growth of a function by providing both an upper bound (big-O) and a lower bound (Omega) on the function's growth rate. When we say "the factors need not be equal," it means that the constant factors multiplying the upper bound and lower bound terms in the notation may differ.</a:t>
            </a:r>
          </a:p>
          <a:p>
            <a:pPr algn="l"/>
            <a:endParaRPr lang="en-ID" b="0" i="0" u="none" strike="noStrike" dirty="0">
              <a:solidFill>
                <a:srgbClr val="D1D5DB"/>
              </a:solidFill>
              <a:effectLst/>
              <a:latin typeface="Söhne"/>
            </a:endParaRPr>
          </a:p>
          <a:p>
            <a:pPr algn="l"/>
            <a:r>
              <a:rPr lang="en-ID" b="0" i="0" u="none" strike="noStrike" dirty="0">
                <a:solidFill>
                  <a:srgbClr val="D1D5DB"/>
                </a:solidFill>
                <a:effectLst/>
                <a:latin typeface="Söhne"/>
              </a:rPr>
              <a:t>For example, if a function has an upper bound of O(n^2) and a lower bound of Omega(n), the factors in front of n^2 and n can be different. The upper bound might be represented by a constant factor of, say, 5n^2, while the lower bound could be represented by a constant factor of 0.5n.</a:t>
            </a:r>
          </a:p>
          <a:p>
            <a:endParaRPr lang="en-US" dirty="0"/>
          </a:p>
        </p:txBody>
      </p:sp>
    </p:spTree>
    <p:extLst>
      <p:ext uri="{BB962C8B-B14F-4D97-AF65-F5344CB8AC3E}">
        <p14:creationId xmlns:p14="http://schemas.microsoft.com/office/powerpoint/2010/main" val="177384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1741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0383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9144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791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1492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977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4099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65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798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5662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0705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5431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2054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04</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Characterizing Running Times</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Example: insertion sort</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a:spcBef>
                <a:spcPts val="0"/>
              </a:spcBef>
            </a:pPr>
            <a:endParaRPr lang="en-US" sz="4000" dirty="0"/>
          </a:p>
        </p:txBody>
      </p:sp>
      <p:pic>
        <p:nvPicPr>
          <p:cNvPr id="5" name="Picture 4" descr="A picture containing text, font, receipt, screenshot&#10;&#10;Description automatically generated">
            <a:extLst>
              <a:ext uri="{FF2B5EF4-FFF2-40B4-BE49-F238E27FC236}">
                <a16:creationId xmlns:a16="http://schemas.microsoft.com/office/drawing/2014/main" id="{A8762531-78E4-759E-FE2D-04422F9AB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0" y="3959260"/>
            <a:ext cx="20057622" cy="7340973"/>
          </a:xfrm>
          <a:prstGeom prst="rect">
            <a:avLst/>
          </a:prstGeom>
        </p:spPr>
      </p:pic>
    </p:spTree>
    <p:extLst>
      <p:ext uri="{BB962C8B-B14F-4D97-AF65-F5344CB8AC3E}">
        <p14:creationId xmlns:p14="http://schemas.microsoft.com/office/powerpoint/2010/main" val="3781768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Example: insertion sort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a:spcBef>
                    <a:spcPts val="0"/>
                  </a:spcBef>
                  <a:spcAft>
                    <a:spcPts val="1200"/>
                  </a:spcAft>
                </a:pPr>
                <a:r>
                  <a:rPr lang="en-US" sz="4800" dirty="0"/>
                  <a:t>From the procedure, we can observe that it has nested loops. The outer (for) that runs n-1 times and the inner (while) loop which might runs 0 times, i-1 times, or anywhere in between.</a:t>
                </a:r>
              </a:p>
              <a:p>
                <a:pPr>
                  <a:spcBef>
                    <a:spcPts val="0"/>
                  </a:spcBef>
                  <a:spcAft>
                    <a:spcPts val="1200"/>
                  </a:spcAft>
                </a:pPr>
                <a:r>
                  <a:rPr lang="en-US" sz="4800" dirty="0"/>
                  <a:t>These observation suffice to deduce an </a:t>
                </a:r>
                <a14:m>
                  <m:oMath xmlns:m="http://schemas.openxmlformats.org/officeDocument/2006/math">
                    <m:r>
                      <a:rPr lang="en-US" sz="4800" i="1" dirty="0" smtClean="0">
                        <a:latin typeface="Cambria Math" panose="02040503050406030204" pitchFamily="18" charset="0"/>
                      </a:rPr>
                      <m:t>𝑂</m:t>
                    </m:r>
                    <m:r>
                      <a:rPr lang="en-US" sz="4800" i="1" dirty="0" smtClean="0">
                        <a:latin typeface="Cambria Math" panose="02040503050406030204" pitchFamily="18" charset="0"/>
                      </a:rPr>
                      <m:t>(</m:t>
                    </m:r>
                    <m:sSup>
                      <m:sSupPr>
                        <m:ctrlPr>
                          <a:rPr lang="en-US" sz="4800" i="1" dirty="0" smtClean="0">
                            <a:latin typeface="Cambria Math" panose="02040503050406030204" pitchFamily="18" charset="0"/>
                          </a:rPr>
                        </m:ctrlPr>
                      </m:sSupPr>
                      <m:e>
                        <m:r>
                          <a:rPr lang="en-US" sz="4800" b="0" i="1" dirty="0" smtClean="0">
                            <a:latin typeface="Cambria Math" panose="02040503050406030204" pitchFamily="18" charset="0"/>
                          </a:rPr>
                          <m:t>𝑛</m:t>
                        </m:r>
                      </m:e>
                      <m:sup>
                        <m:r>
                          <a:rPr lang="en-US" sz="4800" b="0" i="1" dirty="0" smtClean="0">
                            <a:latin typeface="Cambria Math" panose="02040503050406030204" pitchFamily="18" charset="0"/>
                          </a:rPr>
                          <m:t>2</m:t>
                        </m:r>
                      </m:sup>
                    </m:sSup>
                    <m:r>
                      <a:rPr lang="en-US" sz="4800" i="1" dirty="0" smtClean="0">
                        <a:latin typeface="Cambria Math" panose="02040503050406030204" pitchFamily="18" charset="0"/>
                      </a:rPr>
                      <m:t>)</m:t>
                    </m:r>
                  </m:oMath>
                </a14:m>
                <a:r>
                  <a:rPr lang="en-US" sz="4800" dirty="0"/>
                  <a:t> running time for any case of Insertion-Sort, giving us a </a:t>
                </a:r>
                <a:r>
                  <a:rPr lang="en-US" sz="4800" b="1" dirty="0">
                    <a:latin typeface="Avenir Black" panose="02000503020000020003" pitchFamily="2" charset="0"/>
                  </a:rPr>
                  <a:t>blanket statement that covers all inputs</a:t>
                </a:r>
                <a:r>
                  <a:rPr lang="en-US" sz="4800" dirty="0"/>
                  <a:t>.</a:t>
                </a:r>
              </a:p>
              <a:p>
                <a:pPr>
                  <a:spcBef>
                    <a:spcPts val="0"/>
                  </a:spcBef>
                  <a:spcAft>
                    <a:spcPts val="1200"/>
                  </a:spcAft>
                </a:pPr>
                <a:r>
                  <a:rPr lang="en-US" sz="4800" dirty="0"/>
                  <a:t>We can also see that </a:t>
                </a:r>
                <a:r>
                  <a:rPr lang="en-US" sz="4800" b="1" dirty="0">
                    <a:latin typeface="Avenir Black" panose="02000503020000020003" pitchFamily="2" charset="0"/>
                  </a:rPr>
                  <a:t>the worst-case running time </a:t>
                </a:r>
                <a:r>
                  <a:rPr lang="en-US" sz="4800" dirty="0"/>
                  <a:t>is </a:t>
                </a:r>
                <a14:m>
                  <m:oMath xmlns:m="http://schemas.openxmlformats.org/officeDocument/2006/math">
                    <m:r>
                      <m:rPr>
                        <m:sty m:val="p"/>
                      </m:rPr>
                      <a:rPr lang="en-US" sz="4800" b="0" i="0" dirty="0" smtClean="0">
                        <a:latin typeface="Cambria Math" panose="02040503050406030204" pitchFamily="18" charset="0"/>
                      </a:rPr>
                      <m:t>Ω</m:t>
                    </m:r>
                    <m:r>
                      <a:rPr lang="en-US" sz="4800" i="1" dirty="0">
                        <a:latin typeface="Cambria Math" panose="02040503050406030204" pitchFamily="18" charset="0"/>
                      </a:rPr>
                      <m:t>(</m:t>
                    </m:r>
                    <m:sSup>
                      <m:sSupPr>
                        <m:ctrlPr>
                          <a:rPr lang="en-US" sz="4800" i="1" dirty="0">
                            <a:latin typeface="Cambria Math" panose="02040503050406030204" pitchFamily="18" charset="0"/>
                          </a:rPr>
                        </m:ctrlPr>
                      </m:sSupPr>
                      <m:e>
                        <m:r>
                          <a:rPr lang="en-US" sz="4800" i="1" dirty="0">
                            <a:latin typeface="Cambria Math" panose="02040503050406030204" pitchFamily="18" charset="0"/>
                          </a:rPr>
                          <m:t>𝑛</m:t>
                        </m:r>
                      </m:e>
                      <m:sup>
                        <m:r>
                          <a:rPr lang="en-US" sz="4800" i="1" dirty="0">
                            <a:latin typeface="Cambria Math" panose="02040503050406030204" pitchFamily="18" charset="0"/>
                          </a:rPr>
                          <m:t>2</m:t>
                        </m:r>
                      </m:sup>
                    </m:sSup>
                    <m:r>
                      <a:rPr lang="en-US" sz="4800" i="1" dirty="0">
                        <a:latin typeface="Cambria Math" panose="02040503050406030204" pitchFamily="18" charset="0"/>
                      </a:rPr>
                      <m:t>)</m:t>
                    </m:r>
                  </m:oMath>
                </a14:m>
                <a:r>
                  <a:rPr lang="en-US" sz="4800" dirty="0"/>
                  <a:t>. It means that for every input size </a:t>
                </a:r>
                <a14:m>
                  <m:oMath xmlns:m="http://schemas.openxmlformats.org/officeDocument/2006/math">
                    <m:r>
                      <a:rPr lang="en-US" sz="4800" i="1" dirty="0">
                        <a:latin typeface="Cambria Math" panose="02040503050406030204" pitchFamily="18" charset="0"/>
                      </a:rPr>
                      <m:t>𝑛</m:t>
                    </m:r>
                  </m:oMath>
                </a14:m>
                <a:r>
                  <a:rPr lang="en-US" sz="4800" dirty="0"/>
                  <a:t> above a certain threshold, there is </a:t>
                </a:r>
                <a:r>
                  <a:rPr lang="en-US" sz="4800" b="1" dirty="0">
                    <a:latin typeface="Avenir Black" panose="02000503020000020003" pitchFamily="2" charset="0"/>
                  </a:rPr>
                  <a:t>at least one </a:t>
                </a:r>
                <a:r>
                  <a:rPr lang="en-US" sz="4800" dirty="0"/>
                  <a:t>input of size </a:t>
                </a:r>
                <a14:m>
                  <m:oMath xmlns:m="http://schemas.openxmlformats.org/officeDocument/2006/math">
                    <m:r>
                      <a:rPr lang="en-US" sz="4800" i="1" dirty="0">
                        <a:latin typeface="Cambria Math" panose="02040503050406030204" pitchFamily="18" charset="0"/>
                      </a:rPr>
                      <m:t>𝑛</m:t>
                    </m:r>
                  </m:oMath>
                </a14:m>
                <a:r>
                  <a:rPr lang="en-US" sz="4800" dirty="0"/>
                  <a:t> for which the algorithm takes at least </a:t>
                </a:r>
                <a14:m>
                  <m:oMath xmlns:m="http://schemas.openxmlformats.org/officeDocument/2006/math">
                    <m:r>
                      <a:rPr lang="en-US" sz="4800" i="1" dirty="0" smtClean="0">
                        <a:latin typeface="Cambria Math" panose="02040503050406030204" pitchFamily="18" charset="0"/>
                      </a:rPr>
                      <m:t>𝑐</m:t>
                    </m:r>
                    <m:sSup>
                      <m:sSupPr>
                        <m:ctrlPr>
                          <a:rPr lang="en-US" sz="4800" i="1" dirty="0" smtClean="0">
                            <a:latin typeface="Cambria Math" panose="02040503050406030204" pitchFamily="18" charset="0"/>
                          </a:rPr>
                        </m:ctrlPr>
                      </m:sSupPr>
                      <m:e>
                        <m:r>
                          <a:rPr lang="en-US" sz="4800" b="0" i="1" dirty="0" smtClean="0">
                            <a:latin typeface="Cambria Math" panose="02040503050406030204" pitchFamily="18" charset="0"/>
                          </a:rPr>
                          <m:t>𝑛</m:t>
                        </m:r>
                      </m:e>
                      <m:sup>
                        <m:r>
                          <a:rPr lang="en-US" sz="4800" b="0" i="1" dirty="0" smtClean="0">
                            <a:latin typeface="Cambria Math" panose="02040503050406030204" pitchFamily="18" charset="0"/>
                          </a:rPr>
                          <m:t>2</m:t>
                        </m:r>
                      </m:sup>
                    </m:sSup>
                  </m:oMath>
                </a14:m>
                <a:r>
                  <a:rPr lang="en-US" sz="4800" dirty="0"/>
                  <a:t> time, for some positive constant </a:t>
                </a:r>
                <a14:m>
                  <m:oMath xmlns:m="http://schemas.openxmlformats.org/officeDocument/2006/math">
                    <m:r>
                      <a:rPr lang="en-US" sz="4800" b="0" i="1" smtClean="0">
                        <a:latin typeface="Cambria Math" panose="02040503050406030204" pitchFamily="18" charset="0"/>
                      </a:rPr>
                      <m:t>𝑐</m:t>
                    </m:r>
                  </m:oMath>
                </a14:m>
                <a:r>
                  <a:rPr lang="en-US" sz="4800" dirty="0"/>
                  <a:t>.</a:t>
                </a:r>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3"/>
                <a:stretch>
                  <a:fillRect l="-1834" t="-3418" r="-2340"/>
                </a:stretch>
              </a:blipFill>
            </p:spPr>
            <p:txBody>
              <a:bodyPr/>
              <a:lstStyle/>
              <a:p>
                <a:r>
                  <a:rPr lang="en-US">
                    <a:noFill/>
                  </a:rPr>
                  <a:t> </a:t>
                </a:r>
              </a:p>
            </p:txBody>
          </p:sp>
        </mc:Fallback>
      </mc:AlternateContent>
    </p:spTree>
    <p:extLst>
      <p:ext uri="{BB962C8B-B14F-4D97-AF65-F5344CB8AC3E}">
        <p14:creationId xmlns:p14="http://schemas.microsoft.com/office/powerpoint/2010/main" val="12255898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Example: insertion sort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endParaRPr lang="en-US" sz="4000" dirty="0"/>
              </a:p>
              <a:p>
                <a:pPr>
                  <a:spcBef>
                    <a:spcPts val="0"/>
                  </a:spcBef>
                </a:pPr>
                <a:endParaRPr lang="en-US" dirty="0"/>
              </a:p>
              <a:p>
                <a:pPr>
                  <a:spcBef>
                    <a:spcPts val="0"/>
                  </a:spcBef>
                </a:pPr>
                <a:endParaRPr lang="en-US" sz="4000" dirty="0"/>
              </a:p>
              <a:p>
                <a:pPr>
                  <a:spcBef>
                    <a:spcPts val="0"/>
                  </a:spcBef>
                </a:pPr>
                <a:endParaRPr lang="en-US" dirty="0"/>
              </a:p>
              <a:p>
                <a:pPr>
                  <a:spcBef>
                    <a:spcPts val="0"/>
                  </a:spcBef>
                </a:pPr>
                <a:endParaRPr lang="en-US" sz="4000" dirty="0"/>
              </a:p>
              <a:p>
                <a:pPr>
                  <a:spcBef>
                    <a:spcPts val="0"/>
                  </a:spcBef>
                </a:pPr>
                <a:endParaRPr lang="en-US" dirty="0"/>
              </a:p>
              <a:p>
                <a:pPr>
                  <a:spcBef>
                    <a:spcPts val="0"/>
                  </a:spcBef>
                </a:pPr>
                <a:endParaRPr lang="en-US" sz="4000" dirty="0"/>
              </a:p>
              <a:p>
                <a:pPr>
                  <a:spcBef>
                    <a:spcPts val="0"/>
                  </a:spcBef>
                </a:pPr>
                <a:endParaRPr lang="en-US" dirty="0"/>
              </a:p>
              <a:p>
                <a:pPr>
                  <a:spcBef>
                    <a:spcPts val="0"/>
                  </a:spcBef>
                </a:pPr>
                <a:endParaRPr lang="en-US" sz="4000" dirty="0"/>
              </a:p>
              <a:p>
                <a:pPr>
                  <a:spcBef>
                    <a:spcPts val="0"/>
                  </a:spcBef>
                </a:pPr>
                <a:r>
                  <a:rPr lang="en-US" dirty="0"/>
                  <a:t>Let’s assume that n is multiple of 3 so we can divide the array into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/3</m:t>
                    </m:r>
                  </m:oMath>
                </a14:m>
                <a:r>
                  <a:rPr lang="en-US" dirty="0"/>
                  <a:t> positions.</a:t>
                </a:r>
              </a:p>
              <a:p>
                <a:pPr>
                  <a:spcBef>
                    <a:spcPts val="0"/>
                  </a:spcBef>
                </a:pPr>
                <a:r>
                  <a:rPr lang="en-US" dirty="0"/>
                  <a:t>If the first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/3 </m:t>
                    </m:r>
                  </m:oMath>
                </a14:m>
                <a:r>
                  <a:rPr lang="en-US" dirty="0"/>
                  <a:t>positions contain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/3 </m:t>
                    </m:r>
                  </m:oMath>
                </a14:m>
                <a:r>
                  <a:rPr lang="en-US" dirty="0"/>
                  <a:t>largest values, each of the values must move though each of the middle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/3 </m:t>
                    </m:r>
                  </m:oMath>
                </a14:m>
                <a:r>
                  <a:rPr lang="en-US" dirty="0"/>
                  <a:t>positions, one position at a time, to end up somewhere in the last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/3 </m:t>
                    </m:r>
                  </m:oMath>
                </a14:m>
                <a:r>
                  <a:rPr lang="en-US" dirty="0"/>
                  <a:t>positions.</a:t>
                </a:r>
              </a:p>
              <a:p>
                <a:pPr>
                  <a:spcBef>
                    <a:spcPts val="0"/>
                  </a:spcBef>
                </a:pPr>
                <a:r>
                  <a:rPr lang="en-US" sz="4000" dirty="0"/>
                  <a:t>Then, t</a:t>
                </a:r>
                <a:r>
                  <a:rPr lang="en-US" dirty="0"/>
                  <a:t>he time taken is at least proportional to</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/3) (</m:t>
                    </m:r>
                    <m:r>
                      <a:rPr lang="en-US" i="1" dirty="0" smtClean="0">
                        <a:latin typeface="Cambria Math" panose="02040503050406030204" pitchFamily="18" charset="0"/>
                      </a:rPr>
                      <m:t>𝑛</m:t>
                    </m:r>
                    <m:r>
                      <a:rPr lang="en-US" i="1" dirty="0" smtClean="0">
                        <a:latin typeface="Cambria Math" panose="02040503050406030204" pitchFamily="18" charset="0"/>
                      </a:rPr>
                      <m:t>/3) =</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smtClean="0">
                        <a:latin typeface="Cambria Math" panose="02040503050406030204" pitchFamily="18" charset="0"/>
                      </a:rPr>
                      <m:t>/9</m:t>
                    </m:r>
                  </m:oMath>
                </a14:m>
                <a:r>
                  <a:rPr lang="en-US" dirty="0"/>
                  <a:t>, or </a:t>
                </a:r>
                <a14:m>
                  <m:oMath xmlns:m="http://schemas.openxmlformats.org/officeDocument/2006/math">
                    <m:r>
                      <m:rPr>
                        <m:sty m:val="p"/>
                      </m:rPr>
                      <a:rPr lang="en-US" b="0" i="0" dirty="0" smtClean="0">
                        <a:latin typeface="Cambria Math" panose="02040503050406030204" pitchFamily="18" charset="0"/>
                      </a:rPr>
                      <m:t>Ω</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en-US" i="1" dirty="0">
                        <a:latin typeface="Cambria Math" panose="02040503050406030204" pitchFamily="18" charset="0"/>
                      </a:rPr>
                      <m:t>)</m:t>
                    </m:r>
                  </m:oMath>
                </a14:m>
                <a:r>
                  <a:rPr lang="en-US" sz="4000" dirty="0"/>
                  <a:t>.</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518" b="-1734"/>
                </a:stretch>
              </a:blipFill>
            </p:spPr>
            <p:txBody>
              <a:bodyPr/>
              <a:lstStyle/>
              <a:p>
                <a:r>
                  <a:rPr lang="en-US">
                    <a:noFill/>
                  </a:rPr>
                  <a:t> </a:t>
                </a:r>
              </a:p>
            </p:txBody>
          </p:sp>
        </mc:Fallback>
      </mc:AlternateContent>
      <p:pic>
        <p:nvPicPr>
          <p:cNvPr id="10" name="Picture 9" descr="A picture containing text, screenshot, font, line&#10;&#10;Description automatically generated">
            <a:extLst>
              <a:ext uri="{FF2B5EF4-FFF2-40B4-BE49-F238E27FC236}">
                <a16:creationId xmlns:a16="http://schemas.microsoft.com/office/drawing/2014/main" id="{687420DD-8556-084A-FDB5-38FBF09BC5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6424" y="4125886"/>
            <a:ext cx="15819655" cy="4761769"/>
          </a:xfrm>
          <a:prstGeom prst="rect">
            <a:avLst/>
          </a:prstGeom>
        </p:spPr>
      </p:pic>
    </p:spTree>
    <p:extLst>
      <p:ext uri="{BB962C8B-B14F-4D97-AF65-F5344CB8AC3E}">
        <p14:creationId xmlns:p14="http://schemas.microsoft.com/office/powerpoint/2010/main" val="40169468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Example: insertion sort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spcAft>
                    <a:spcPts val="1200"/>
                  </a:spcAft>
                </a:pPr>
                <a:r>
                  <a:rPr lang="en-US" sz="4800" dirty="0"/>
                  <a:t>Because we have shown that Insertion-Sort runs in </a:t>
                </a:r>
                <a14:m>
                  <m:oMath xmlns:m="http://schemas.openxmlformats.org/officeDocument/2006/math">
                    <m:r>
                      <a:rPr lang="en-US" sz="4800" i="1" dirty="0">
                        <a:latin typeface="Cambria Math" panose="02040503050406030204" pitchFamily="18" charset="0"/>
                      </a:rPr>
                      <m:t>𝑂</m:t>
                    </m:r>
                    <m:r>
                      <a:rPr lang="en-US" sz="4800" i="1" dirty="0">
                        <a:latin typeface="Cambria Math" panose="02040503050406030204" pitchFamily="18" charset="0"/>
                      </a:rPr>
                      <m:t>(</m:t>
                    </m:r>
                    <m:sSup>
                      <m:sSupPr>
                        <m:ctrlPr>
                          <a:rPr lang="en-US" sz="4800" i="1" dirty="0">
                            <a:latin typeface="Cambria Math" panose="02040503050406030204" pitchFamily="18" charset="0"/>
                          </a:rPr>
                        </m:ctrlPr>
                      </m:sSupPr>
                      <m:e>
                        <m:r>
                          <a:rPr lang="en-US" sz="4800" i="1" dirty="0">
                            <a:latin typeface="Cambria Math" panose="02040503050406030204" pitchFamily="18" charset="0"/>
                          </a:rPr>
                          <m:t>𝑛</m:t>
                        </m:r>
                      </m:e>
                      <m:sup>
                        <m:r>
                          <a:rPr lang="en-US" sz="4800" i="1" dirty="0">
                            <a:latin typeface="Cambria Math" panose="02040503050406030204" pitchFamily="18" charset="0"/>
                          </a:rPr>
                          <m:t>2</m:t>
                        </m:r>
                      </m:sup>
                    </m:sSup>
                    <m:r>
                      <a:rPr lang="en-US" sz="4800" i="1" dirty="0">
                        <a:latin typeface="Cambria Math" panose="02040503050406030204" pitchFamily="18" charset="0"/>
                      </a:rPr>
                      <m:t>)</m:t>
                    </m:r>
                  </m:oMath>
                </a14:m>
                <a:r>
                  <a:rPr lang="en-US" sz="4800" dirty="0"/>
                  <a:t> time in all cases and that there is an input that makes it take </a:t>
                </a:r>
                <a14:m>
                  <m:oMath xmlns:m="http://schemas.openxmlformats.org/officeDocument/2006/math">
                    <m:r>
                      <m:rPr>
                        <m:sty m:val="p"/>
                      </m:rPr>
                      <a:rPr lang="en-US" sz="4800" b="0" i="0" dirty="0" smtClean="0">
                        <a:latin typeface="Cambria Math" panose="02040503050406030204" pitchFamily="18" charset="0"/>
                      </a:rPr>
                      <m:t>Ω</m:t>
                    </m:r>
                    <m:r>
                      <a:rPr lang="en-US" sz="4800" i="1" dirty="0">
                        <a:latin typeface="Cambria Math" panose="02040503050406030204" pitchFamily="18" charset="0"/>
                      </a:rPr>
                      <m:t>(</m:t>
                    </m:r>
                    <m:sSup>
                      <m:sSupPr>
                        <m:ctrlPr>
                          <a:rPr lang="en-US" sz="4800" i="1" dirty="0">
                            <a:latin typeface="Cambria Math" panose="02040503050406030204" pitchFamily="18" charset="0"/>
                          </a:rPr>
                        </m:ctrlPr>
                      </m:sSupPr>
                      <m:e>
                        <m:r>
                          <a:rPr lang="en-US" sz="4800" i="1" dirty="0">
                            <a:latin typeface="Cambria Math" panose="02040503050406030204" pitchFamily="18" charset="0"/>
                          </a:rPr>
                          <m:t>𝑛</m:t>
                        </m:r>
                      </m:e>
                      <m:sup>
                        <m:r>
                          <a:rPr lang="en-US" sz="4800" i="1" dirty="0">
                            <a:latin typeface="Cambria Math" panose="02040503050406030204" pitchFamily="18" charset="0"/>
                          </a:rPr>
                          <m:t>2</m:t>
                        </m:r>
                      </m:sup>
                    </m:sSup>
                    <m:r>
                      <a:rPr lang="en-US" sz="4800" i="1" dirty="0">
                        <a:latin typeface="Cambria Math" panose="02040503050406030204" pitchFamily="18" charset="0"/>
                      </a:rPr>
                      <m:t>)</m:t>
                    </m:r>
                  </m:oMath>
                </a14:m>
                <a:r>
                  <a:rPr lang="en-US" sz="4800" dirty="0"/>
                  <a:t> time, we conclude that </a:t>
                </a:r>
                <a:r>
                  <a:rPr lang="en-US" sz="4800" b="1" dirty="0">
                    <a:latin typeface="Avenir Black" panose="02000503020000020003" pitchFamily="2" charset="0"/>
                  </a:rPr>
                  <a:t>the worst-case running time </a:t>
                </a:r>
                <a:r>
                  <a:rPr lang="en-US" sz="4800" dirty="0"/>
                  <a:t>of Insertion sort is </a:t>
                </a:r>
                <a14:m>
                  <m:oMath xmlns:m="http://schemas.openxmlformats.org/officeDocument/2006/math">
                    <m:r>
                      <m:rPr>
                        <m:sty m:val="p"/>
                      </m:rPr>
                      <a:rPr lang="en-US" sz="4800" b="0" i="0" dirty="0" smtClean="0">
                        <a:latin typeface="Cambria Math" panose="02040503050406030204" pitchFamily="18" charset="0"/>
                      </a:rPr>
                      <m:t>Θ</m:t>
                    </m:r>
                    <m:r>
                      <a:rPr lang="en-US" sz="4800" i="1" dirty="0">
                        <a:latin typeface="Cambria Math" panose="02040503050406030204" pitchFamily="18" charset="0"/>
                      </a:rPr>
                      <m:t>(</m:t>
                    </m:r>
                    <m:sSup>
                      <m:sSupPr>
                        <m:ctrlPr>
                          <a:rPr lang="en-US" sz="4800" i="1" dirty="0">
                            <a:latin typeface="Cambria Math" panose="02040503050406030204" pitchFamily="18" charset="0"/>
                          </a:rPr>
                        </m:ctrlPr>
                      </m:sSupPr>
                      <m:e>
                        <m:r>
                          <a:rPr lang="en-US" sz="4800" i="1" dirty="0">
                            <a:latin typeface="Cambria Math" panose="02040503050406030204" pitchFamily="18" charset="0"/>
                          </a:rPr>
                          <m:t>𝑛</m:t>
                        </m:r>
                      </m:e>
                      <m:sup>
                        <m:r>
                          <a:rPr lang="en-US" sz="4800" i="1" dirty="0">
                            <a:latin typeface="Cambria Math" panose="02040503050406030204" pitchFamily="18" charset="0"/>
                          </a:rPr>
                          <m:t>2</m:t>
                        </m:r>
                      </m:sup>
                    </m:sSup>
                    <m:r>
                      <a:rPr lang="en-US" sz="4800" i="1" dirty="0">
                        <a:latin typeface="Cambria Math" panose="02040503050406030204" pitchFamily="18" charset="0"/>
                      </a:rPr>
                      <m:t>)</m:t>
                    </m:r>
                  </m:oMath>
                </a14:m>
                <a:endParaRPr lang="en-US" sz="4800" dirty="0"/>
              </a:p>
              <a:p>
                <a:pPr>
                  <a:spcBef>
                    <a:spcPts val="0"/>
                  </a:spcBef>
                  <a:spcAft>
                    <a:spcPts val="1200"/>
                  </a:spcAft>
                </a:pPr>
                <a:r>
                  <a:rPr lang="en-US" sz="4800" dirty="0"/>
                  <a:t>This argument doesn’t show that it runs in </a:t>
                </a:r>
                <a14:m>
                  <m:oMath xmlns:m="http://schemas.openxmlformats.org/officeDocument/2006/math">
                    <m:r>
                      <m:rPr>
                        <m:sty m:val="p"/>
                      </m:rPr>
                      <a:rPr lang="en-US" sz="4800" b="0" i="0" dirty="0" smtClean="0">
                        <a:latin typeface="Cambria Math" panose="02040503050406030204" pitchFamily="18" charset="0"/>
                      </a:rPr>
                      <m:t>Θ</m:t>
                    </m:r>
                    <m:r>
                      <a:rPr lang="en-US" sz="4800" i="1" dirty="0" smtClean="0">
                        <a:latin typeface="Cambria Math" panose="02040503050406030204" pitchFamily="18" charset="0"/>
                      </a:rPr>
                      <m:t>(</m:t>
                    </m:r>
                    <m:sSup>
                      <m:sSupPr>
                        <m:ctrlPr>
                          <a:rPr lang="en-US" sz="4800" i="1" dirty="0" smtClean="0">
                            <a:latin typeface="Cambria Math" panose="02040503050406030204" pitchFamily="18" charset="0"/>
                          </a:rPr>
                        </m:ctrlPr>
                      </m:sSupPr>
                      <m:e>
                        <m:r>
                          <a:rPr lang="en-US" sz="4800" b="0" i="1" dirty="0" smtClean="0">
                            <a:latin typeface="Cambria Math" panose="02040503050406030204" pitchFamily="18" charset="0"/>
                          </a:rPr>
                          <m:t>𝑛</m:t>
                        </m:r>
                      </m:e>
                      <m:sup>
                        <m:r>
                          <a:rPr lang="en-US" sz="4800" b="0" i="1" dirty="0" smtClean="0">
                            <a:latin typeface="Cambria Math" panose="02040503050406030204" pitchFamily="18" charset="0"/>
                          </a:rPr>
                          <m:t>2</m:t>
                        </m:r>
                      </m:sup>
                    </m:sSup>
                    <m:r>
                      <a:rPr lang="en-US" sz="4800" i="1" dirty="0" smtClean="0">
                        <a:latin typeface="Cambria Math" panose="02040503050406030204" pitchFamily="18" charset="0"/>
                      </a:rPr>
                      <m:t>)</m:t>
                    </m:r>
                  </m:oMath>
                </a14:m>
                <a:r>
                  <a:rPr lang="en-US" sz="4800" dirty="0"/>
                  <a:t> time in </a:t>
                </a:r>
                <a:r>
                  <a:rPr lang="en-US" sz="4800" b="1" dirty="0">
                    <a:latin typeface="Avenir Black" panose="02000503020000020003" pitchFamily="2" charset="0"/>
                  </a:rPr>
                  <a:t>all cases</a:t>
                </a:r>
                <a:r>
                  <a:rPr lang="en-US" sz="4800" dirty="0"/>
                  <a:t>. Indeed, because the best-case running time is </a:t>
                </a:r>
                <a14:m>
                  <m:oMath xmlns:m="http://schemas.openxmlformats.org/officeDocument/2006/math">
                    <m:r>
                      <m:rPr>
                        <m:sty m:val="p"/>
                      </m:rPr>
                      <a:rPr lang="en-US" sz="4800" dirty="0">
                        <a:latin typeface="Cambria Math" panose="02040503050406030204" pitchFamily="18" charset="0"/>
                      </a:rPr>
                      <m:t>Θ</m:t>
                    </m:r>
                    <m:r>
                      <a:rPr lang="en-US" sz="4800" i="1" dirty="0">
                        <a:latin typeface="Cambria Math" panose="02040503050406030204" pitchFamily="18" charset="0"/>
                      </a:rPr>
                      <m:t>(</m:t>
                    </m:r>
                    <m:r>
                      <a:rPr lang="en-US" sz="4800" b="0" i="1" dirty="0" smtClean="0">
                        <a:latin typeface="Cambria Math" panose="02040503050406030204" pitchFamily="18" charset="0"/>
                      </a:rPr>
                      <m:t>𝑛</m:t>
                    </m:r>
                    <m:r>
                      <a:rPr lang="en-US" sz="4800" i="1" dirty="0">
                        <a:latin typeface="Cambria Math" panose="02040503050406030204" pitchFamily="18" charset="0"/>
                      </a:rPr>
                      <m:t>)</m:t>
                    </m:r>
                  </m:oMath>
                </a14:m>
                <a:r>
                  <a:rPr lang="en-US" sz="4800" dirty="0"/>
                  <a:t>.</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035"/>
                </a:stretch>
              </a:blipFill>
            </p:spPr>
            <p:txBody>
              <a:bodyPr/>
              <a:lstStyle/>
              <a:p>
                <a:r>
                  <a:rPr lang="en-US">
                    <a:noFill/>
                  </a:rPr>
                  <a:t> </a:t>
                </a:r>
              </a:p>
            </p:txBody>
          </p:sp>
        </mc:Fallback>
      </mc:AlternateContent>
    </p:spTree>
    <p:extLst>
      <p:ext uri="{BB962C8B-B14F-4D97-AF65-F5344CB8AC3E}">
        <p14:creationId xmlns:p14="http://schemas.microsoft.com/office/powerpoint/2010/main" val="18867612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sz="4000" dirty="0"/>
              </a:p>
              <a:p>
                <a:pPr>
                  <a:spcBef>
                    <a:spcPts val="0"/>
                  </a:spcBef>
                </a:pPr>
                <a:endParaRPr lang="en-US" dirty="0"/>
              </a:p>
              <a:p>
                <a:pPr>
                  <a:spcBef>
                    <a:spcPts val="0"/>
                  </a:spcBef>
                </a:pPr>
                <a:endParaRPr lang="en-US" sz="4000" dirty="0"/>
              </a:p>
              <a:p>
                <a:pPr>
                  <a:spcBef>
                    <a:spcPts val="0"/>
                  </a:spcBef>
                </a:pPr>
                <a:r>
                  <a:rPr lang="en-US" sz="4000" dirty="0"/>
                  <a:t>Graphic examples of the </a:t>
                </a:r>
                <a14:m>
                  <m:oMath xmlns:m="http://schemas.openxmlformats.org/officeDocument/2006/math">
                    <m:r>
                      <m:rPr>
                        <m:sty m:val="p"/>
                      </m:rPr>
                      <a:rPr lang="en-US" sz="4000" b="0" i="0" smtClean="0">
                        <a:latin typeface="Cambria Math" panose="02040503050406030204" pitchFamily="18" charset="0"/>
                      </a:rPr>
                      <m:t>Ο</m:t>
                    </m:r>
                    <m:r>
                      <a:rPr lang="en-US" sz="4000" b="0" i="1" smtClean="0">
                        <a:latin typeface="Cambria Math" panose="02040503050406030204" pitchFamily="18" charset="0"/>
                      </a:rPr>
                      <m:t>, </m:t>
                    </m:r>
                    <m:r>
                      <m:rPr>
                        <m:sty m:val="p"/>
                      </m:rPr>
                      <a:rPr lang="en-US" sz="4000" b="0" i="0" smtClean="0">
                        <a:latin typeface="Cambria Math" panose="02040503050406030204" pitchFamily="18" charset="0"/>
                      </a:rPr>
                      <m:t>Ω</m:t>
                    </m:r>
                    <m:r>
                      <a:rPr lang="en-US" sz="4000" b="0" i="1" smtClean="0">
                        <a:latin typeface="Cambria Math" panose="02040503050406030204" pitchFamily="18" charset="0"/>
                      </a:rPr>
                      <m:t>, </m:t>
                    </m:r>
                    <m:r>
                      <a:rPr lang="en-US" sz="4000" b="0" i="1" smtClean="0">
                        <a:latin typeface="Cambria Math" panose="02040503050406030204" pitchFamily="18" charset="0"/>
                      </a:rPr>
                      <m:t>𝑎𝑛𝑑</m:t>
                    </m:r>
                    <m:r>
                      <a:rPr lang="en-US" sz="4000" b="0" i="1" smtClean="0">
                        <a:latin typeface="Cambria Math" panose="02040503050406030204" pitchFamily="18" charset="0"/>
                      </a:rPr>
                      <m:t> </m:t>
                    </m:r>
                    <m:r>
                      <m:rPr>
                        <m:sty m:val="p"/>
                      </m:rPr>
                      <a:rPr lang="en-US" sz="4000" b="0" i="0" smtClean="0">
                        <a:latin typeface="Cambria Math" panose="02040503050406030204" pitchFamily="18" charset="0"/>
                      </a:rPr>
                      <m:t>Θ</m:t>
                    </m:r>
                    <m:r>
                      <a:rPr lang="en-US" sz="4000" b="0" i="0" smtClean="0">
                        <a:latin typeface="Cambria Math" panose="02040503050406030204" pitchFamily="18" charset="0"/>
                      </a:rPr>
                      <m:t> </m:t>
                    </m:r>
                  </m:oMath>
                </a14:m>
                <a:r>
                  <a:rPr lang="en-US" sz="4000" dirty="0"/>
                  <a:t>notations. </a:t>
                </a:r>
                <a:endParaRPr lang="en-US" dirty="0"/>
              </a:p>
              <a:p>
                <a:pPr>
                  <a:spcBef>
                    <a:spcPts val="0"/>
                  </a:spcBef>
                </a:pPr>
                <a:r>
                  <a:rPr lang="en-US" sz="4000" dirty="0"/>
                  <a:t>Look closely, the</a:t>
                </a:r>
                <a:r>
                  <a:rPr lang="en-US" dirty="0"/>
                  <a:t>re are other constants such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sz="4000"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sz="4000" dirty="0"/>
                  <a:t> used here.</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518" b="-1734"/>
                </a:stretch>
              </a:blipFill>
            </p:spPr>
            <p:txBody>
              <a:bodyPr/>
              <a:lstStyle/>
              <a:p>
                <a:r>
                  <a:rPr lang="en-US">
                    <a:noFill/>
                  </a:rPr>
                  <a:t> </a:t>
                </a:r>
              </a:p>
            </p:txBody>
          </p:sp>
        </mc:Fallback>
      </mc:AlternateContent>
      <p:pic>
        <p:nvPicPr>
          <p:cNvPr id="6" name="Picture 5" descr="A picture containing line, diagram, plot, font&#10;&#10;Description automatically generated">
            <a:extLst>
              <a:ext uri="{FF2B5EF4-FFF2-40B4-BE49-F238E27FC236}">
                <a16:creationId xmlns:a16="http://schemas.microsoft.com/office/drawing/2014/main" id="{5FFE5BF9-9D84-8F7C-5B24-5298F6548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0" y="4064906"/>
            <a:ext cx="19936944" cy="7231366"/>
          </a:xfrm>
          <a:prstGeom prst="rect">
            <a:avLst/>
          </a:prstGeom>
        </p:spPr>
      </p:pic>
    </p:spTree>
    <p:extLst>
      <p:ext uri="{BB962C8B-B14F-4D97-AF65-F5344CB8AC3E}">
        <p14:creationId xmlns:p14="http://schemas.microsoft.com/office/powerpoint/2010/main" val="1671210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spcAft>
                    <a:spcPts val="1200"/>
                  </a:spcAft>
                </a:pPr>
                <a14:m>
                  <m:oMath xmlns:m="http://schemas.openxmlformats.org/officeDocument/2006/math">
                    <m:r>
                      <m:rPr>
                        <m:sty m:val="p"/>
                      </m:rPr>
                      <a:rPr lang="en-US" sz="4800" b="0" i="0" smtClean="0">
                        <a:latin typeface="Cambria Math" panose="02040503050406030204" pitchFamily="18" charset="0"/>
                      </a:rPr>
                      <m:t>Ο</m:t>
                    </m:r>
                  </m:oMath>
                </a14:m>
                <a:r>
                  <a:rPr lang="en-US" sz="4800" dirty="0"/>
                  <a:t>-notation (Big-Oh or Oh)</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4800" b="0" i="0" smtClean="0">
                          <a:latin typeface="Cambria Math" panose="02040503050406030204" pitchFamily="18" charset="0"/>
                        </a:rPr>
                        <m:t>Ο</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g</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n</m:t>
                              </m:r>
                            </m:e>
                          </m:d>
                        </m:e>
                      </m:d>
                      <m:r>
                        <a:rPr lang="en-US" sz="4800" b="0" i="0" smtClean="0">
                          <a:latin typeface="Cambria Math" panose="02040503050406030204" pitchFamily="18" charset="0"/>
                        </a:rPr>
                        <m:t>={ </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 </m:t>
                      </m:r>
                      <m:r>
                        <a:rPr lang="en-US" sz="4800" b="0" i="0" smtClean="0">
                          <a:latin typeface="Cambria Math" panose="02040503050406030204" pitchFamily="18" charset="0"/>
                        </a:rPr>
                        <m:t>:</m:t>
                      </m:r>
                      <m:r>
                        <m:rPr>
                          <m:sty m:val="p"/>
                        </m:rPr>
                        <a:rPr lang="en-US" sz="4800" b="0" i="0" smtClean="0">
                          <a:latin typeface="Cambria Math" panose="02040503050406030204" pitchFamily="18" charset="0"/>
                        </a:rPr>
                        <m:t>there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exist</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positive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constants</m:t>
                      </m:r>
                      <m:r>
                        <a:rPr lang="en-US" sz="4800" b="0" i="0" smtClean="0">
                          <a:latin typeface="Cambria Math" panose="02040503050406030204" pitchFamily="18" charset="0"/>
                        </a:rPr>
                        <m:t> </m:t>
                      </m:r>
                      <m:r>
                        <a:rPr lang="en-US" sz="4800" b="0" i="1" smtClean="0">
                          <a:latin typeface="Cambria Math" panose="02040503050406030204" pitchFamily="18" charset="0"/>
                        </a:rPr>
                        <m:t>𝑐</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1" smtClean="0">
                          <a:latin typeface="Cambria Math" panose="02040503050406030204" pitchFamily="18" charset="0"/>
                        </a:rPr>
                        <m:t> </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𝑛</m:t>
                          </m:r>
                        </m:e>
                        <m:sub>
                          <m:r>
                            <a:rPr lang="en-US" sz="4800" i="1">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rPr>
                        <m:t>such</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that</m:t>
                      </m:r>
                      <m:r>
                        <a:rPr lang="en-US" sz="4800" b="0" i="0" smtClean="0">
                          <a:latin typeface="Cambria Math" panose="02040503050406030204" pitchFamily="18" charset="0"/>
                        </a:rPr>
                        <m:t> </m:t>
                      </m:r>
                    </m:oMath>
                  </m:oMathPara>
                </a14:m>
                <a:endParaRPr lang="en-US" sz="4800" b="0" i="0"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4800" b="0" i="0" smtClean="0">
                          <a:latin typeface="Cambria Math" panose="02040503050406030204" pitchFamily="18" charset="0"/>
                        </a:rPr>
                        <m:t>0 </m:t>
                      </m:r>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𝑓</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𝑐𝑔</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b="0" i="1"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for</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all</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𝑛</m:t>
                      </m:r>
                      <m:r>
                        <a:rPr lang="en-US" sz="4800" b="0" i="1" smtClean="0">
                          <a:latin typeface="Cambria Math" panose="02040503050406030204" pitchFamily="18" charset="0"/>
                          <a:ea typeface="Cambria Math" panose="02040503050406030204" pitchFamily="18" charset="0"/>
                        </a:rPr>
                        <m:t> ≥ </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𝑛</m:t>
                          </m:r>
                        </m:e>
                        <m:sub>
                          <m:r>
                            <a:rPr lang="en-US" sz="4800" b="0" i="1" smtClean="0">
                              <a:latin typeface="Cambria Math" panose="02040503050406030204" pitchFamily="18" charset="0"/>
                              <a:ea typeface="Cambria Math" panose="02040503050406030204" pitchFamily="18" charset="0"/>
                            </a:rPr>
                            <m:t>0</m:t>
                          </m:r>
                        </m:sub>
                      </m:sSub>
                      <m:r>
                        <a:rPr lang="en-US" sz="4800" b="0" i="1" smtClean="0">
                          <a:latin typeface="Cambria Math" panose="02040503050406030204" pitchFamily="18" charset="0"/>
                          <a:ea typeface="Cambria Math" panose="02040503050406030204" pitchFamily="18" charset="0"/>
                        </a:rPr>
                        <m:t>}</m:t>
                      </m:r>
                    </m:oMath>
                  </m:oMathPara>
                </a14:m>
                <a:endParaRPr lang="en-US" sz="4800" dirty="0"/>
              </a:p>
              <a:p>
                <a:pPr>
                  <a:spcBef>
                    <a:spcPts val="0"/>
                  </a:spcBef>
                  <a:spcAft>
                    <a:spcPts val="1200"/>
                  </a:spcAft>
                </a:pPr>
                <a14:m>
                  <m:oMath xmlns:m="http://schemas.openxmlformats.org/officeDocument/2006/math">
                    <m:r>
                      <m:rPr>
                        <m:sty m:val="p"/>
                      </m:rPr>
                      <a:rPr lang="en-US" sz="4800">
                        <a:latin typeface="Cambria Math" panose="02040503050406030204" pitchFamily="18" charset="0"/>
                      </a:rPr>
                      <m:t>Ω</m:t>
                    </m:r>
                  </m:oMath>
                </a14:m>
                <a:r>
                  <a:rPr lang="en-US" sz="4800" dirty="0"/>
                  <a:t>-notation (Big-Omega or Omega)</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4800" b="0" i="0" smtClean="0">
                          <a:latin typeface="Cambria Math" panose="02040503050406030204" pitchFamily="18" charset="0"/>
                        </a:rPr>
                        <m:t>Ω</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g</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n</m:t>
                              </m:r>
                            </m:e>
                          </m:d>
                        </m:e>
                      </m:d>
                      <m:r>
                        <a:rPr lang="en-US" sz="4800" b="0" i="0" smtClean="0">
                          <a:latin typeface="Cambria Math" panose="02040503050406030204" pitchFamily="18" charset="0"/>
                        </a:rPr>
                        <m:t>={ </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there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exist</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positive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constants</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a:latin typeface="Cambria Math" panose="02040503050406030204" pitchFamily="18" charset="0"/>
                        </a:rPr>
                        <m:t> </m:t>
                      </m:r>
                      <m:r>
                        <m:rPr>
                          <m:sty m:val="p"/>
                        </m:rPr>
                        <a:rPr lang="en-US" sz="4800">
                          <a:latin typeface="Cambria Math" panose="02040503050406030204" pitchFamily="18" charset="0"/>
                        </a:rPr>
                        <m:t>and</m:t>
                      </m:r>
                      <m:r>
                        <a:rPr lang="en-US" sz="4800" i="1">
                          <a:latin typeface="Cambria Math" panose="02040503050406030204" pitchFamily="18" charset="0"/>
                        </a:rPr>
                        <m:t> </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𝑛</m:t>
                          </m:r>
                        </m:e>
                        <m:sub>
                          <m:r>
                            <a:rPr lang="en-US" sz="4800" i="1">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rPr>
                        <m:t>such</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that</m:t>
                      </m:r>
                      <m:r>
                        <a:rPr lang="en-US" sz="4800" b="0" i="0" smtClean="0">
                          <a:latin typeface="Cambria Math" panose="02040503050406030204" pitchFamily="18" charset="0"/>
                        </a:rPr>
                        <m:t> </m:t>
                      </m:r>
                    </m:oMath>
                  </m:oMathPara>
                </a14:m>
                <a:endParaRPr lang="en-US" sz="4800" b="0" i="0"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4800" b="0" i="0" smtClean="0">
                          <a:latin typeface="Cambria Math" panose="02040503050406030204" pitchFamily="18" charset="0"/>
                        </a:rPr>
                        <m:t>0</m:t>
                      </m:r>
                      <m:r>
                        <a:rPr lang="en-US" sz="4800" i="1">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𝑐𝑔</m:t>
                      </m:r>
                      <m:d>
                        <m:dPr>
                          <m:ctrlPr>
                            <a:rPr lang="en-US" sz="4800" i="1">
                              <a:latin typeface="Cambria Math" panose="02040503050406030204" pitchFamily="18" charset="0"/>
                              <a:ea typeface="Cambria Math" panose="02040503050406030204" pitchFamily="18" charset="0"/>
                            </a:rPr>
                          </m:ctrlPr>
                        </m:dPr>
                        <m:e>
                          <m:r>
                            <a:rPr lang="en-US" sz="4800" i="1">
                              <a:latin typeface="Cambria Math" panose="02040503050406030204" pitchFamily="18" charset="0"/>
                              <a:ea typeface="Cambria Math" panose="02040503050406030204" pitchFamily="18" charset="0"/>
                            </a:rPr>
                            <m:t>𝑛</m:t>
                          </m:r>
                        </m:e>
                      </m:d>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𝑓</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for</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all</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𝑛</m:t>
                      </m:r>
                      <m:r>
                        <a:rPr lang="en-US" sz="4800" b="0" i="1" smtClean="0">
                          <a:latin typeface="Cambria Math" panose="02040503050406030204" pitchFamily="18" charset="0"/>
                          <a:ea typeface="Cambria Math" panose="02040503050406030204" pitchFamily="18" charset="0"/>
                        </a:rPr>
                        <m:t> ≥ </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𝑛</m:t>
                          </m:r>
                        </m:e>
                        <m:sub>
                          <m:r>
                            <a:rPr lang="en-US" sz="4800" b="0" i="1" smtClean="0">
                              <a:latin typeface="Cambria Math" panose="02040503050406030204" pitchFamily="18" charset="0"/>
                              <a:ea typeface="Cambria Math" panose="02040503050406030204" pitchFamily="18" charset="0"/>
                            </a:rPr>
                            <m:t>0</m:t>
                          </m:r>
                        </m:sub>
                      </m:sSub>
                      <m:r>
                        <a:rPr lang="en-US" sz="4800" b="0" i="1" smtClean="0">
                          <a:latin typeface="Cambria Math" panose="02040503050406030204" pitchFamily="18" charset="0"/>
                          <a:ea typeface="Cambria Math" panose="02040503050406030204" pitchFamily="18" charset="0"/>
                        </a:rPr>
                        <m:t>}</m:t>
                      </m:r>
                    </m:oMath>
                  </m:oMathPara>
                </a14:m>
                <a:endParaRPr lang="en-US" sz="4800" dirty="0"/>
              </a:p>
              <a:p>
                <a:pPr>
                  <a:spcBef>
                    <a:spcPts val="0"/>
                  </a:spcBef>
                  <a:spcAft>
                    <a:spcPts val="1200"/>
                  </a:spcAft>
                </a:pPr>
                <a14:m>
                  <m:oMath xmlns:m="http://schemas.openxmlformats.org/officeDocument/2006/math">
                    <m:r>
                      <m:rPr>
                        <m:sty m:val="p"/>
                      </m:rPr>
                      <a:rPr lang="en-US" sz="4800">
                        <a:latin typeface="Cambria Math" panose="02040503050406030204" pitchFamily="18" charset="0"/>
                      </a:rPr>
                      <m:t>Θ</m:t>
                    </m:r>
                  </m:oMath>
                </a14:m>
                <a:r>
                  <a:rPr lang="en-US" sz="4800" dirty="0"/>
                  <a:t>-notation (Big-Theta or Theta)</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g</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n</m:t>
                              </m:r>
                            </m:e>
                          </m:d>
                        </m:e>
                      </m:d>
                      <m:r>
                        <a:rPr lang="en-US" sz="4800" b="0" i="0" smtClean="0">
                          <a:latin typeface="Cambria Math" panose="02040503050406030204" pitchFamily="18" charset="0"/>
                        </a:rPr>
                        <m:t>={ </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there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exist</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positive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constants</m:t>
                      </m:r>
                      <m:r>
                        <a:rPr lang="en-US" sz="4800" b="0" i="1" smtClean="0">
                          <a:latin typeface="Cambria Math" panose="02040503050406030204" pitchFamily="18" charset="0"/>
                        </a:rPr>
                        <m:t> </m:t>
                      </m:r>
                      <m:sSub>
                        <m:sSubPr>
                          <m:ctrlPr>
                            <a:rPr lang="en-US" sz="4800" i="1">
                              <a:latin typeface="Cambria Math" panose="02040503050406030204" pitchFamily="18" charset="0"/>
                            </a:rPr>
                          </m:ctrlPr>
                        </m:sSubPr>
                        <m:e>
                          <m:r>
                            <a:rPr lang="en-US" sz="4800" i="1">
                              <a:latin typeface="Cambria Math" panose="02040503050406030204" pitchFamily="18" charset="0"/>
                            </a:rPr>
                            <m:t>𝑐</m:t>
                          </m:r>
                        </m:e>
                        <m:sub>
                          <m:r>
                            <a:rPr lang="en-US" sz="4800" i="1">
                              <a:latin typeface="Cambria Math" panose="02040503050406030204" pitchFamily="18" charset="0"/>
                            </a:rPr>
                            <m:t>1</m:t>
                          </m:r>
                        </m:sub>
                      </m:sSub>
                      <m:r>
                        <m:rPr>
                          <m:nor/>
                        </m:rPr>
                        <a:rPr lang="en-US" sz="4800" dirty="0"/>
                        <m:t>, </m:t>
                      </m:r>
                      <m:sSub>
                        <m:sSubPr>
                          <m:ctrlPr>
                            <a:rPr lang="en-US" sz="4800" i="1">
                              <a:latin typeface="Cambria Math" panose="02040503050406030204" pitchFamily="18" charset="0"/>
                            </a:rPr>
                          </m:ctrlPr>
                        </m:sSubPr>
                        <m:e>
                          <m:r>
                            <a:rPr lang="en-US" sz="4800" i="1">
                              <a:latin typeface="Cambria Math" panose="02040503050406030204" pitchFamily="18" charset="0"/>
                            </a:rPr>
                            <m:t>𝑐</m:t>
                          </m:r>
                        </m:e>
                        <m:sub>
                          <m:r>
                            <a:rPr lang="en-US" sz="4800" i="1">
                              <a:latin typeface="Cambria Math" panose="02040503050406030204" pitchFamily="18" charset="0"/>
                            </a:rPr>
                            <m:t>2</m:t>
                          </m:r>
                        </m:sub>
                      </m:sSub>
                      <m:r>
                        <a:rPr lang="en-US" sz="4800" b="0" i="0" smtClean="0">
                          <a:latin typeface="Cambria Math" panose="02040503050406030204" pitchFamily="18" charset="0"/>
                        </a:rPr>
                        <m:t>, </m:t>
                      </m:r>
                      <m:r>
                        <m:rPr>
                          <m:sty m:val="p"/>
                        </m:rPr>
                        <a:rPr lang="en-US" sz="4800">
                          <a:latin typeface="Cambria Math" panose="02040503050406030204" pitchFamily="18" charset="0"/>
                        </a:rPr>
                        <m:t>and</m:t>
                      </m:r>
                      <m:r>
                        <a:rPr lang="en-US" sz="4800" i="1">
                          <a:latin typeface="Cambria Math" panose="02040503050406030204" pitchFamily="18" charset="0"/>
                        </a:rPr>
                        <m:t> </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𝑛</m:t>
                          </m:r>
                        </m:e>
                        <m:sub>
                          <m:r>
                            <a:rPr lang="en-US" sz="4800" i="1">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rPr>
                        <m:t>such</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that</m:t>
                      </m:r>
                      <m:r>
                        <a:rPr lang="en-US" sz="4800" b="0" i="0" smtClean="0">
                          <a:latin typeface="Cambria Math" panose="02040503050406030204" pitchFamily="18" charset="0"/>
                        </a:rPr>
                        <m:t> </m:t>
                      </m:r>
                    </m:oMath>
                  </m:oMathPara>
                </a14:m>
                <a:endParaRPr lang="en-US" sz="4800" b="0" i="0"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4800" b="0" i="0" smtClean="0">
                          <a:latin typeface="Cambria Math" panose="02040503050406030204" pitchFamily="18" charset="0"/>
                        </a:rPr>
                        <m:t>0</m:t>
                      </m:r>
                      <m:r>
                        <a:rPr lang="en-US" sz="4800" i="1">
                          <a:latin typeface="Cambria Math" panose="02040503050406030204" pitchFamily="18" charset="0"/>
                          <a:ea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𝑐</m:t>
                          </m:r>
                        </m:e>
                        <m:sub>
                          <m:r>
                            <a:rPr lang="en-US" sz="4800" i="1">
                              <a:latin typeface="Cambria Math" panose="02040503050406030204" pitchFamily="18" charset="0"/>
                            </a:rPr>
                            <m:t>1</m:t>
                          </m:r>
                        </m:sub>
                      </m:sSub>
                      <m:r>
                        <a:rPr lang="en-US" sz="4800" i="1">
                          <a:latin typeface="Cambria Math" panose="02040503050406030204" pitchFamily="18" charset="0"/>
                          <a:ea typeface="Cambria Math" panose="02040503050406030204" pitchFamily="18" charset="0"/>
                        </a:rPr>
                        <m:t>𝑔</m:t>
                      </m:r>
                      <m:d>
                        <m:dPr>
                          <m:ctrlPr>
                            <a:rPr lang="en-US" sz="4800" i="1">
                              <a:latin typeface="Cambria Math" panose="02040503050406030204" pitchFamily="18" charset="0"/>
                              <a:ea typeface="Cambria Math" panose="02040503050406030204" pitchFamily="18" charset="0"/>
                            </a:rPr>
                          </m:ctrlPr>
                        </m:dPr>
                        <m:e>
                          <m:r>
                            <a:rPr lang="en-US" sz="4800" i="1">
                              <a:latin typeface="Cambria Math" panose="02040503050406030204" pitchFamily="18" charset="0"/>
                              <a:ea typeface="Cambria Math" panose="02040503050406030204" pitchFamily="18" charset="0"/>
                            </a:rPr>
                            <m:t>𝑛</m:t>
                          </m:r>
                        </m:e>
                      </m:d>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𝑓</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i="1">
                          <a:latin typeface="Cambria Math" panose="02040503050406030204" pitchFamily="18" charset="0"/>
                          <a:ea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𝑐</m:t>
                          </m:r>
                        </m:e>
                        <m:sub>
                          <m:r>
                            <a:rPr lang="en-US" sz="4800" b="0" i="1" smtClean="0">
                              <a:latin typeface="Cambria Math" panose="02040503050406030204" pitchFamily="18" charset="0"/>
                            </a:rPr>
                            <m:t>2</m:t>
                          </m:r>
                        </m:sub>
                      </m:sSub>
                      <m:r>
                        <a:rPr lang="en-US" sz="4800" i="1">
                          <a:latin typeface="Cambria Math" panose="02040503050406030204" pitchFamily="18" charset="0"/>
                          <a:ea typeface="Cambria Math" panose="02040503050406030204" pitchFamily="18" charset="0"/>
                        </a:rPr>
                        <m:t>𝑔</m:t>
                      </m:r>
                      <m:d>
                        <m:dPr>
                          <m:ctrlPr>
                            <a:rPr lang="en-US" sz="4800" i="1">
                              <a:latin typeface="Cambria Math" panose="02040503050406030204" pitchFamily="18" charset="0"/>
                              <a:ea typeface="Cambria Math" panose="02040503050406030204" pitchFamily="18" charset="0"/>
                            </a:rPr>
                          </m:ctrlPr>
                        </m:dPr>
                        <m:e>
                          <m:r>
                            <a:rPr lang="en-US" sz="4800" i="1">
                              <a:latin typeface="Cambria Math" panose="02040503050406030204" pitchFamily="18" charset="0"/>
                              <a:ea typeface="Cambria Math" panose="02040503050406030204" pitchFamily="18" charset="0"/>
                            </a:rPr>
                            <m:t>𝑛</m:t>
                          </m:r>
                        </m:e>
                      </m:d>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for</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all</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𝑛</m:t>
                      </m:r>
                      <m:r>
                        <a:rPr lang="en-US" sz="4800" b="0" i="1" smtClean="0">
                          <a:latin typeface="Cambria Math" panose="02040503050406030204" pitchFamily="18" charset="0"/>
                          <a:ea typeface="Cambria Math" panose="02040503050406030204" pitchFamily="18" charset="0"/>
                        </a:rPr>
                        <m:t> ≥ </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𝑛</m:t>
                          </m:r>
                        </m:e>
                        <m:sub>
                          <m:r>
                            <a:rPr lang="en-US" sz="4800" b="0" i="1" smtClean="0">
                              <a:latin typeface="Cambria Math" panose="02040503050406030204" pitchFamily="18" charset="0"/>
                              <a:ea typeface="Cambria Math" panose="02040503050406030204" pitchFamily="18" charset="0"/>
                            </a:rPr>
                            <m:t>0</m:t>
                          </m:r>
                        </m:sub>
                      </m:sSub>
                      <m:r>
                        <a:rPr lang="en-US" sz="4800" b="0" i="1" smtClean="0">
                          <a:latin typeface="Cambria Math" panose="02040503050406030204" pitchFamily="18" charset="0"/>
                          <a:ea typeface="Cambria Math" panose="02040503050406030204" pitchFamily="18" charset="0"/>
                        </a:rPr>
                        <m:t>}</m:t>
                      </m:r>
                    </m:oMath>
                  </m:oMathPara>
                </a14:m>
                <a:endParaRPr lang="en-US" sz="4800" dirty="0"/>
              </a:p>
              <a:p>
                <a:pPr marL="0" indent="0">
                  <a:spcBef>
                    <a:spcPts val="0"/>
                  </a:spcBef>
                  <a:spcAft>
                    <a:spcPts val="1200"/>
                  </a:spcAft>
                  <a:buNone/>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035"/>
                </a:stretch>
              </a:blipFill>
            </p:spPr>
            <p:txBody>
              <a:bodyPr/>
              <a:lstStyle/>
              <a:p>
                <a:r>
                  <a:rPr lang="en-US">
                    <a:noFill/>
                  </a:rPr>
                  <a:t> </a:t>
                </a:r>
              </a:p>
            </p:txBody>
          </p:sp>
        </mc:Fallback>
      </mc:AlternateContent>
    </p:spTree>
    <p:extLst>
      <p:ext uri="{BB962C8B-B14F-4D97-AF65-F5344CB8AC3E}">
        <p14:creationId xmlns:p14="http://schemas.microsoft.com/office/powerpoint/2010/main" val="381112863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t>These definitions lead to following theorem:</a:t>
                </a:r>
              </a:p>
              <a:p>
                <a:pPr>
                  <a:spcBef>
                    <a:spcPts val="0"/>
                  </a:spcBef>
                </a:pPr>
                <a:endParaRPr lang="en-US" sz="4800" dirty="0"/>
              </a:p>
              <a:p>
                <a:pPr marL="0" indent="0" algn="ctr">
                  <a:spcBef>
                    <a:spcPts val="0"/>
                  </a:spcBef>
                  <a:buNone/>
                </a:pPr>
                <a:r>
                  <a:rPr lang="en-US" sz="4800" i="1" dirty="0"/>
                  <a:t>For any two functions </a:t>
                </a:r>
                <a14:m>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oMath>
                </a14:m>
                <a:r>
                  <a:rPr lang="en-US" sz="4800" i="1" dirty="0"/>
                  <a:t> and </a:t>
                </a:r>
                <a14:m>
                  <m:oMath xmlns:m="http://schemas.openxmlformats.org/officeDocument/2006/math">
                    <m:r>
                      <a:rPr lang="en-US" sz="4800" b="0" i="1" smtClean="0">
                        <a:latin typeface="Cambria Math" panose="02040503050406030204" pitchFamily="18" charset="0"/>
                      </a:rPr>
                      <m:t>𝑔</m:t>
                    </m:r>
                    <m:d>
                      <m:dPr>
                        <m:ctrlPr>
                          <a:rPr lang="en-US" sz="4800" i="1">
                            <a:latin typeface="Cambria Math" panose="02040503050406030204" pitchFamily="18" charset="0"/>
                          </a:rPr>
                        </m:ctrlPr>
                      </m:dPr>
                      <m:e>
                        <m:r>
                          <a:rPr lang="en-US" sz="4800" i="1">
                            <a:latin typeface="Cambria Math" panose="02040503050406030204" pitchFamily="18" charset="0"/>
                          </a:rPr>
                          <m:t>𝑛</m:t>
                        </m:r>
                      </m:e>
                    </m:d>
                  </m:oMath>
                </a14:m>
                <a:r>
                  <a:rPr lang="en-US" sz="4800" i="1" dirty="0"/>
                  <a:t>, we have </a:t>
                </a:r>
                <a14:m>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latin typeface="Cambria Math" panose="02040503050406030204" pitchFamily="18" charset="0"/>
                          </a:rPr>
                          <m:t>𝑛</m:t>
                        </m:r>
                      </m:e>
                    </m:d>
                    <m:r>
                      <a:rPr lang="en-US" sz="4800" b="0" i="1" smtClean="0">
                        <a:latin typeface="Cambria Math" panose="02040503050406030204" pitchFamily="18" charset="0"/>
                      </a:rPr>
                      <m:t>=</m:t>
                    </m:r>
                    <m:r>
                      <a:rPr lang="en-US" sz="4800" b="0" i="1" smtClean="0">
                        <a:latin typeface="Cambria Math" panose="02040503050406030204" pitchFamily="18" charset="0"/>
                      </a:rPr>
                      <m:t>𝛩</m:t>
                    </m:r>
                    <m:r>
                      <a:rPr lang="en-US" sz="4800" b="0" i="1" smtClean="0">
                        <a:latin typeface="Cambria Math" panose="02040503050406030204" pitchFamily="18" charset="0"/>
                      </a:rPr>
                      <m:t>(</m:t>
                    </m:r>
                    <m:r>
                      <a:rPr lang="en-US" sz="4800" b="0" i="1" smtClean="0">
                        <a:latin typeface="Cambria Math" panose="02040503050406030204" pitchFamily="18" charset="0"/>
                      </a:rPr>
                      <m:t>𝑔</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oMath>
                </a14:m>
                <a:r>
                  <a:rPr lang="en-US" sz="4800" i="1" dirty="0"/>
                  <a:t> if and only if </a:t>
                </a:r>
                <a14:m>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latin typeface="Cambria Math" panose="02040503050406030204" pitchFamily="18" charset="0"/>
                          </a:rPr>
                          <m:t>𝑛</m:t>
                        </m:r>
                      </m:e>
                    </m:d>
                    <m:r>
                      <a:rPr lang="en-US" sz="4800" i="1">
                        <a:latin typeface="Cambria Math" panose="02040503050406030204" pitchFamily="18" charset="0"/>
                      </a:rPr>
                      <m:t>=</m:t>
                    </m:r>
                    <m:r>
                      <a:rPr lang="en-US" sz="4800" b="0" i="1" smtClean="0">
                        <a:latin typeface="Cambria Math" panose="02040503050406030204" pitchFamily="18" charset="0"/>
                      </a:rPr>
                      <m:t>𝑂</m:t>
                    </m:r>
                    <m:r>
                      <a:rPr lang="en-US" sz="4800" i="1">
                        <a:latin typeface="Cambria Math" panose="02040503050406030204" pitchFamily="18" charset="0"/>
                      </a:rPr>
                      <m:t>(</m:t>
                    </m:r>
                    <m:r>
                      <a:rPr lang="en-US" sz="4800" i="1">
                        <a:latin typeface="Cambria Math" panose="02040503050406030204" pitchFamily="18" charset="0"/>
                      </a:rPr>
                      <m:t>𝑔</m:t>
                    </m:r>
                    <m:d>
                      <m:dPr>
                        <m:ctrlPr>
                          <a:rPr lang="en-US" sz="4800" i="1">
                            <a:latin typeface="Cambria Math" panose="02040503050406030204" pitchFamily="18" charset="0"/>
                          </a:rPr>
                        </m:ctrlPr>
                      </m:dPr>
                      <m:e>
                        <m:r>
                          <a:rPr lang="en-US" sz="4800" i="1">
                            <a:latin typeface="Cambria Math" panose="02040503050406030204" pitchFamily="18" charset="0"/>
                          </a:rPr>
                          <m:t>𝑛</m:t>
                        </m:r>
                      </m:e>
                    </m:d>
                    <m:r>
                      <a:rPr lang="en-US" sz="4800" i="1">
                        <a:latin typeface="Cambria Math" panose="02040503050406030204" pitchFamily="18" charset="0"/>
                      </a:rPr>
                      <m:t>)</m:t>
                    </m:r>
                  </m:oMath>
                </a14:m>
                <a:r>
                  <a:rPr lang="en-US" sz="4800" i="1" dirty="0"/>
                  <a:t> and </a:t>
                </a:r>
                <a14:m>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latin typeface="Cambria Math" panose="02040503050406030204" pitchFamily="18" charset="0"/>
                          </a:rPr>
                          <m:t>𝑛</m:t>
                        </m:r>
                      </m:e>
                    </m:d>
                    <m:r>
                      <a:rPr lang="en-US" sz="4800" i="1">
                        <a:latin typeface="Cambria Math" panose="02040503050406030204" pitchFamily="18" charset="0"/>
                      </a:rPr>
                      <m:t>=</m:t>
                    </m:r>
                    <m:r>
                      <a:rPr lang="en-US" sz="4800" b="0" i="1" smtClean="0">
                        <a:latin typeface="Cambria Math" panose="02040503050406030204" pitchFamily="18" charset="0"/>
                      </a:rPr>
                      <m:t>𝛺</m:t>
                    </m:r>
                    <m:r>
                      <a:rPr lang="en-US" sz="4800" i="1">
                        <a:latin typeface="Cambria Math" panose="02040503050406030204" pitchFamily="18" charset="0"/>
                      </a:rPr>
                      <m:t>(</m:t>
                    </m:r>
                    <m:r>
                      <a:rPr lang="en-US" sz="4800" i="1">
                        <a:latin typeface="Cambria Math" panose="02040503050406030204" pitchFamily="18" charset="0"/>
                      </a:rPr>
                      <m:t>𝑔</m:t>
                    </m:r>
                    <m:d>
                      <m:dPr>
                        <m:ctrlPr>
                          <a:rPr lang="en-US" sz="4800" i="1">
                            <a:latin typeface="Cambria Math" panose="02040503050406030204" pitchFamily="18" charset="0"/>
                          </a:rPr>
                        </m:ctrlPr>
                      </m:dPr>
                      <m:e>
                        <m:r>
                          <a:rPr lang="en-US" sz="4800" i="1">
                            <a:latin typeface="Cambria Math" panose="02040503050406030204" pitchFamily="18" charset="0"/>
                          </a:rPr>
                          <m:t>𝑛</m:t>
                        </m:r>
                      </m:e>
                    </m:d>
                    <m:r>
                      <a:rPr lang="en-US" sz="4800" i="1">
                        <a:latin typeface="Cambria Math" panose="02040503050406030204" pitchFamily="18" charset="0"/>
                      </a:rPr>
                      <m:t>)</m:t>
                    </m:r>
                  </m:oMath>
                </a14:m>
                <a:r>
                  <a:rPr lang="en-US" sz="4800" i="1" dirty="0"/>
                  <a:t>.</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324" r="-1961"/>
                </a:stretch>
              </a:blipFill>
            </p:spPr>
            <p:txBody>
              <a:bodyPr/>
              <a:lstStyle/>
              <a:p>
                <a:r>
                  <a:rPr lang="en-US">
                    <a:noFill/>
                  </a:rPr>
                  <a:t> </a:t>
                </a:r>
              </a:p>
            </p:txBody>
          </p:sp>
        </mc:Fallback>
      </mc:AlternateContent>
    </p:spTree>
    <p:extLst>
      <p:ext uri="{BB962C8B-B14F-4D97-AF65-F5344CB8AC3E}">
        <p14:creationId xmlns:p14="http://schemas.microsoft.com/office/powerpoint/2010/main" val="31171888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definitions example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Autofit/>
              </a:bodyPr>
              <a:lstStyle/>
              <a:p>
                <a:pPr>
                  <a:spcBef>
                    <a:spcPts val="0"/>
                  </a:spcBef>
                </a:pPr>
                <a:r>
                  <a:rPr lang="en-US" sz="4800" dirty="0"/>
                  <a:t>We already shown that </a:t>
                </a:r>
                <a14:m>
                  <m:oMath xmlns:m="http://schemas.openxmlformats.org/officeDocument/2006/math">
                    <m:r>
                      <a:rPr lang="en-US" sz="4800" b="0" i="1" smtClean="0">
                        <a:latin typeface="Cambria Math" panose="02040503050406030204" pitchFamily="18" charset="0"/>
                      </a:rPr>
                      <m:t>4</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+100</m:t>
                    </m:r>
                    <m:r>
                      <a:rPr lang="en-US" sz="4800" b="0" i="1" smtClean="0">
                        <a:latin typeface="Cambria Math" panose="02040503050406030204" pitchFamily="18" charset="0"/>
                      </a:rPr>
                      <m:t>𝑛</m:t>
                    </m:r>
                    <m:r>
                      <a:rPr lang="en-US" sz="4800" b="0" i="1" smtClean="0">
                        <a:latin typeface="Cambria Math" panose="02040503050406030204" pitchFamily="18" charset="0"/>
                      </a:rPr>
                      <m:t>+500=</m:t>
                    </m:r>
                    <m:r>
                      <a:rPr lang="en-US" sz="4800" b="0" i="1" smtClean="0">
                        <a:latin typeface="Cambria Math" panose="02040503050406030204" pitchFamily="18" charset="0"/>
                      </a:rPr>
                      <m:t>𝑂</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oMath>
                </a14:m>
                <a:r>
                  <a:rPr lang="en-US" sz="4800" dirty="0"/>
                  <a:t>, We will show that </a:t>
                </a:r>
                <a14:m>
                  <m:oMath xmlns:m="http://schemas.openxmlformats.org/officeDocument/2006/math">
                    <m:r>
                      <a:rPr lang="en-US" sz="4800" b="0" i="1" smtClean="0">
                        <a:latin typeface="Cambria Math" panose="02040503050406030204" pitchFamily="18" charset="0"/>
                      </a:rPr>
                      <m:t>4</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+100</m:t>
                    </m:r>
                    <m:r>
                      <a:rPr lang="en-US" sz="4800" b="0" i="1" smtClean="0">
                        <a:latin typeface="Cambria Math" panose="02040503050406030204" pitchFamily="18" charset="0"/>
                      </a:rPr>
                      <m:t>𝑛</m:t>
                    </m:r>
                    <m:r>
                      <a:rPr lang="en-US" sz="4800" b="0" i="1" smtClean="0">
                        <a:latin typeface="Cambria Math" panose="02040503050406030204" pitchFamily="18" charset="0"/>
                      </a:rPr>
                      <m:t>+500=</m:t>
                    </m:r>
                    <m:r>
                      <a:rPr lang="en-US" sz="4800" b="0" i="1" smtClean="0">
                        <a:latin typeface="Cambria Math" panose="02040503050406030204" pitchFamily="18" charset="0"/>
                      </a:rPr>
                      <m:t>𝑂</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oMath>
                </a14:m>
                <a:r>
                  <a:rPr lang="en-US" sz="4800" dirty="0"/>
                  <a:t>, even though the lower-order terms have much larger coefficients than the leading term.</a:t>
                </a:r>
              </a:p>
              <a:p>
                <a:pPr>
                  <a:spcBef>
                    <a:spcPts val="0"/>
                  </a:spcBef>
                </a:pPr>
                <a:r>
                  <a:rPr lang="en-US" sz="4800" dirty="0"/>
                  <a:t>We need to find positive constants c and </a:t>
                </a:r>
                <a14:m>
                  <m:oMath xmlns:m="http://schemas.openxmlformats.org/officeDocument/2006/math">
                    <m:sSub>
                      <m:sSubPr>
                        <m:ctrlPr>
                          <a:rPr lang="en-US" sz="4800" i="1" dirty="0" smtClean="0">
                            <a:latin typeface="Cambria Math" panose="02040503050406030204" pitchFamily="18" charset="0"/>
                          </a:rPr>
                        </m:ctrlPr>
                      </m:sSubPr>
                      <m:e>
                        <m:r>
                          <a:rPr lang="en-US" sz="4800" b="0" i="1" dirty="0" smtClean="0">
                            <a:latin typeface="Cambria Math" panose="02040503050406030204" pitchFamily="18" charset="0"/>
                          </a:rPr>
                          <m:t>𝑛</m:t>
                        </m:r>
                      </m:e>
                      <m:sub>
                        <m:r>
                          <a:rPr lang="en-US" sz="4800" b="0" i="1" dirty="0" smtClean="0">
                            <a:latin typeface="Cambria Math" panose="02040503050406030204" pitchFamily="18" charset="0"/>
                          </a:rPr>
                          <m:t>0</m:t>
                        </m:r>
                      </m:sub>
                    </m:sSub>
                  </m:oMath>
                </a14:m>
                <a:r>
                  <a:rPr lang="en-US" sz="4800" dirty="0"/>
                  <a:t> such that </a:t>
                </a:r>
                <a14:m>
                  <m:oMath xmlns:m="http://schemas.openxmlformats.org/officeDocument/2006/math">
                    <m:r>
                      <a:rPr lang="en-US" sz="4800" b="0" i="1" smtClean="0">
                        <a:latin typeface="Cambria Math" panose="02040503050406030204" pitchFamily="18" charset="0"/>
                      </a:rPr>
                      <m:t>4</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+100</m:t>
                    </m:r>
                    <m:r>
                      <a:rPr lang="en-US" sz="4800" b="0" i="1" smtClean="0">
                        <a:latin typeface="Cambria Math" panose="02040503050406030204" pitchFamily="18" charset="0"/>
                      </a:rPr>
                      <m:t>𝑛</m:t>
                    </m:r>
                    <m:r>
                      <a:rPr lang="en-US" sz="4800" b="0" i="1" smtClean="0">
                        <a:latin typeface="Cambria Math" panose="02040503050406030204" pitchFamily="18" charset="0"/>
                      </a:rPr>
                      <m:t>+500≤</m:t>
                    </m:r>
                    <m:r>
                      <a:rPr lang="en-US" sz="4800" b="0" i="1" smtClean="0">
                        <a:latin typeface="Cambria Math" panose="02040503050406030204" pitchFamily="18" charset="0"/>
                        <a:ea typeface="Cambria Math" panose="02040503050406030204" pitchFamily="18" charset="0"/>
                      </a:rPr>
                      <m:t>𝑐</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oMath>
                </a14:m>
                <a:r>
                  <a:rPr lang="en-US" sz="4800" dirty="0"/>
                  <a:t> for all </a:t>
                </a:r>
                <a14:m>
                  <m:oMath xmlns:m="http://schemas.openxmlformats.org/officeDocument/2006/math">
                    <m:r>
                      <a:rPr lang="en-US" sz="4800" i="1">
                        <a:latin typeface="Cambria Math" panose="02040503050406030204" pitchFamily="18" charset="0"/>
                        <a:ea typeface="Cambria Math" panose="02040503050406030204" pitchFamily="18" charset="0"/>
                      </a:rPr>
                      <m:t>𝑛</m:t>
                    </m:r>
                    <m:r>
                      <a:rPr lang="en-US" sz="4800" i="1">
                        <a:latin typeface="Cambria Math" panose="02040503050406030204" pitchFamily="18" charset="0"/>
                        <a:ea typeface="Cambria Math" panose="02040503050406030204" pitchFamily="18" charset="0"/>
                      </a:rPr>
                      <m:t> ≥ </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𝑛</m:t>
                        </m:r>
                      </m:e>
                      <m:sub>
                        <m:r>
                          <a:rPr lang="en-US" sz="4800" i="1">
                            <a:latin typeface="Cambria Math" panose="02040503050406030204" pitchFamily="18" charset="0"/>
                            <a:ea typeface="Cambria Math" panose="02040503050406030204" pitchFamily="18" charset="0"/>
                          </a:rPr>
                          <m:t>0</m:t>
                        </m:r>
                      </m:sub>
                    </m:sSub>
                  </m:oMath>
                </a14:m>
                <a:r>
                  <a:rPr lang="en-US" sz="4800" dirty="0"/>
                  <a:t>. </a:t>
                </a:r>
              </a:p>
              <a:p>
                <a:pPr marL="0" indent="0">
                  <a:spcBef>
                    <a:spcPts val="0"/>
                  </a:spcBef>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+100</m:t>
                      </m:r>
                      <m:r>
                        <a:rPr lang="en-US" sz="4800" b="0" i="1" smtClean="0">
                          <a:latin typeface="Cambria Math" panose="02040503050406030204" pitchFamily="18" charset="0"/>
                        </a:rPr>
                        <m:t>𝑛</m:t>
                      </m:r>
                      <m:r>
                        <a:rPr lang="en-US" sz="4800" b="0" i="1" smtClean="0">
                          <a:latin typeface="Cambria Math" panose="02040503050406030204" pitchFamily="18" charset="0"/>
                        </a:rPr>
                        <m:t>+500≤</m:t>
                      </m:r>
                      <m:r>
                        <a:rPr lang="en-US" sz="4800" b="0" i="1" smtClean="0">
                          <a:latin typeface="Cambria Math" panose="02040503050406030204" pitchFamily="18" charset="0"/>
                          <a:ea typeface="Cambria Math" panose="02040503050406030204" pitchFamily="18" charset="0"/>
                        </a:rPr>
                        <m:t>𝑐</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 −</m:t>
                      </m:r>
                      <m:r>
                        <a:rPr lang="en-US" sz="4800" b="0" i="1" smtClean="0">
                          <a:latin typeface="Cambria Math" panose="02040503050406030204" pitchFamily="18" charset="0"/>
                        </a:rPr>
                        <m:t>𝑑𝑖𝑣𝑖𝑑𝑒</m:t>
                      </m:r>
                      <m:r>
                        <a:rPr lang="en-US" sz="4800" b="0" i="1" smtClean="0">
                          <a:latin typeface="Cambria Math" panose="02040503050406030204" pitchFamily="18" charset="0"/>
                        </a:rPr>
                        <m:t> </m:t>
                      </m:r>
                      <m:r>
                        <a:rPr lang="en-US" sz="4800" b="0" i="1" smtClean="0">
                          <a:latin typeface="Cambria Math" panose="02040503050406030204" pitchFamily="18" charset="0"/>
                        </a:rPr>
                        <m:t>𝑏𝑜𝑡h</m:t>
                      </m:r>
                      <m:r>
                        <a:rPr lang="en-US" sz="4800" b="0" i="1" smtClean="0">
                          <a:latin typeface="Cambria Math" panose="02040503050406030204" pitchFamily="18" charset="0"/>
                        </a:rPr>
                        <m:t> </m:t>
                      </m:r>
                      <m:r>
                        <a:rPr lang="en-US" sz="4800" b="0" i="1" smtClean="0">
                          <a:latin typeface="Cambria Math" panose="02040503050406030204" pitchFamily="18" charset="0"/>
                        </a:rPr>
                        <m:t>𝑠𝑖𝑑𝑒𝑠</m:t>
                      </m:r>
                      <m:r>
                        <a:rPr lang="en-US" sz="4800" b="0" i="1" smtClean="0">
                          <a:latin typeface="Cambria Math" panose="02040503050406030204" pitchFamily="18" charset="0"/>
                        </a:rPr>
                        <m:t> </m:t>
                      </m:r>
                      <m:r>
                        <a:rPr lang="en-US" sz="4800" b="0" i="1" smtClean="0">
                          <a:latin typeface="Cambria Math" panose="02040503050406030204" pitchFamily="18" charset="0"/>
                        </a:rPr>
                        <m:t>𝑤𝑖𝑡h</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oMath>
                  </m:oMathPara>
                </a14:m>
                <a:endParaRPr lang="en-US" sz="4800" dirty="0"/>
              </a:p>
              <a:p>
                <a:pPr marL="0" indent="0">
                  <a:spcBef>
                    <a:spcPts val="0"/>
                  </a:spcBef>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4+100/</m:t>
                      </m:r>
                      <m:r>
                        <a:rPr lang="en-US" sz="4800" b="0" i="1" smtClean="0">
                          <a:latin typeface="Cambria Math" panose="02040503050406030204" pitchFamily="18" charset="0"/>
                        </a:rPr>
                        <m:t>𝑛</m:t>
                      </m:r>
                      <m:r>
                        <a:rPr lang="en-US" sz="4800" b="0" i="1" smtClean="0">
                          <a:latin typeface="Cambria Math" panose="02040503050406030204" pitchFamily="18" charset="0"/>
                        </a:rPr>
                        <m:t>+500/</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b="0" i="1" smtClean="0">
                          <a:latin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𝑐</m:t>
                      </m:r>
                    </m:oMath>
                  </m:oMathPara>
                </a14:m>
                <a:endParaRPr lang="en-US" sz="4800" dirty="0"/>
              </a:p>
              <a:p>
                <a:pPr>
                  <a:spcBef>
                    <a:spcPts val="0"/>
                  </a:spcBef>
                </a:pPr>
                <a:r>
                  <a:rPr lang="en-US" sz="4800" dirty="0"/>
                  <a:t>Inequality above is satisfied for many choices of c and </a:t>
                </a:r>
                <a14:m>
                  <m:oMath xmlns:m="http://schemas.openxmlformats.org/officeDocument/2006/math">
                    <m:sSub>
                      <m:sSubPr>
                        <m:ctrlPr>
                          <a:rPr lang="en-US" sz="4800" i="1" dirty="0" smtClean="0">
                            <a:latin typeface="Cambria Math" panose="02040503050406030204" pitchFamily="18" charset="0"/>
                          </a:rPr>
                        </m:ctrlPr>
                      </m:sSubPr>
                      <m:e>
                        <m:r>
                          <a:rPr lang="en-US" sz="4800" b="0" i="1" dirty="0" smtClean="0">
                            <a:latin typeface="Cambria Math" panose="02040503050406030204" pitchFamily="18" charset="0"/>
                          </a:rPr>
                          <m:t>𝑛</m:t>
                        </m:r>
                      </m:e>
                      <m:sub>
                        <m:r>
                          <a:rPr lang="en-US" sz="4800" b="0" i="1" dirty="0" smtClean="0">
                            <a:latin typeface="Cambria Math" panose="02040503050406030204" pitchFamily="18" charset="0"/>
                          </a:rPr>
                          <m:t>0</m:t>
                        </m:r>
                      </m:sub>
                    </m:sSub>
                  </m:oMath>
                </a14:m>
                <a:r>
                  <a:rPr lang="en-US" sz="4800" dirty="0"/>
                  <a:t>.</a:t>
                </a:r>
              </a:p>
              <a:p>
                <a:pPr>
                  <a:spcBef>
                    <a:spcPts val="0"/>
                  </a:spcBef>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035"/>
                </a:stretch>
              </a:blipFill>
            </p:spPr>
            <p:txBody>
              <a:bodyPr/>
              <a:lstStyle/>
              <a:p>
                <a:r>
                  <a:rPr lang="en-US">
                    <a:noFill/>
                  </a:rPr>
                  <a:t> </a:t>
                </a:r>
              </a:p>
            </p:txBody>
          </p:sp>
        </mc:Fallback>
      </mc:AlternateContent>
    </p:spTree>
    <p:extLst>
      <p:ext uri="{BB962C8B-B14F-4D97-AF65-F5344CB8AC3E}">
        <p14:creationId xmlns:p14="http://schemas.microsoft.com/office/powerpoint/2010/main" val="9250375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definitions example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Autofit/>
              </a:bodyPr>
              <a:lstStyle/>
              <a:p>
                <a:pPr>
                  <a:spcBef>
                    <a:spcPts val="0"/>
                  </a:spcBef>
                </a:pPr>
                <a:r>
                  <a:rPr lang="en-US" sz="4800" dirty="0"/>
                  <a:t>For example, if we choose </a:t>
                </a:r>
                <a14:m>
                  <m:oMath xmlns:m="http://schemas.openxmlformats.org/officeDocument/2006/math">
                    <m:sSub>
                      <m:sSubPr>
                        <m:ctrlPr>
                          <a:rPr lang="en-US" sz="4800" i="1" dirty="0" smtClean="0">
                            <a:latin typeface="Cambria Math" panose="02040503050406030204" pitchFamily="18" charset="0"/>
                          </a:rPr>
                        </m:ctrlPr>
                      </m:sSubPr>
                      <m:e>
                        <m:r>
                          <a:rPr lang="en-US" sz="4800" b="0" i="1" dirty="0" smtClean="0">
                            <a:latin typeface="Cambria Math" panose="02040503050406030204" pitchFamily="18" charset="0"/>
                          </a:rPr>
                          <m:t>𝑛</m:t>
                        </m:r>
                      </m:e>
                      <m:sub>
                        <m:r>
                          <a:rPr lang="en-US" sz="4800" b="0" i="1" dirty="0" smtClean="0">
                            <a:latin typeface="Cambria Math" panose="02040503050406030204" pitchFamily="18" charset="0"/>
                          </a:rPr>
                          <m:t>0</m:t>
                        </m:r>
                      </m:sub>
                    </m:sSub>
                    <m:r>
                      <a:rPr lang="en-US" sz="4800" b="0" i="1" dirty="0" smtClean="0">
                        <a:latin typeface="Cambria Math" panose="02040503050406030204" pitchFamily="18" charset="0"/>
                      </a:rPr>
                      <m:t>=1</m:t>
                    </m:r>
                  </m:oMath>
                </a14:m>
                <a:r>
                  <a:rPr lang="en-US" sz="4800" dirty="0"/>
                  <a:t>, then the inequality holds for </a:t>
                </a:r>
                <a14:m>
                  <m:oMath xmlns:m="http://schemas.openxmlformats.org/officeDocument/2006/math">
                    <m:r>
                      <a:rPr lang="en-US" sz="4800" b="0" i="1" dirty="0" smtClean="0">
                        <a:latin typeface="Cambria Math" panose="02040503050406030204" pitchFamily="18" charset="0"/>
                      </a:rPr>
                      <m:t>𝑐</m:t>
                    </m:r>
                    <m:r>
                      <a:rPr lang="en-US" sz="4800" b="0" i="1" dirty="0" smtClean="0">
                        <a:latin typeface="Cambria Math" panose="02040503050406030204" pitchFamily="18" charset="0"/>
                      </a:rPr>
                      <m:t>=604</m:t>
                    </m:r>
                  </m:oMath>
                </a14:m>
                <a:r>
                  <a:rPr lang="en-US" sz="4800" dirty="0"/>
                  <a:t>. if we choose </a:t>
                </a:r>
                <a14:m>
                  <m:oMath xmlns:m="http://schemas.openxmlformats.org/officeDocument/2006/math">
                    <m:sSub>
                      <m:sSubPr>
                        <m:ctrlPr>
                          <a:rPr lang="en-US" sz="4800" i="1" dirty="0">
                            <a:latin typeface="Cambria Math" panose="02040503050406030204" pitchFamily="18" charset="0"/>
                          </a:rPr>
                        </m:ctrlPr>
                      </m:sSubPr>
                      <m:e>
                        <m:r>
                          <a:rPr lang="en-US" sz="4800" i="1" dirty="0">
                            <a:latin typeface="Cambria Math" panose="02040503050406030204" pitchFamily="18" charset="0"/>
                          </a:rPr>
                          <m:t>𝑛</m:t>
                        </m:r>
                      </m:e>
                      <m:sub>
                        <m:r>
                          <a:rPr lang="en-US" sz="4800" i="1" dirty="0">
                            <a:latin typeface="Cambria Math" panose="02040503050406030204" pitchFamily="18" charset="0"/>
                          </a:rPr>
                          <m:t>0</m:t>
                        </m:r>
                      </m:sub>
                    </m:sSub>
                    <m:r>
                      <a:rPr lang="en-US" sz="4800" i="1" dirty="0">
                        <a:latin typeface="Cambria Math" panose="02040503050406030204" pitchFamily="18" charset="0"/>
                      </a:rPr>
                      <m:t>=1</m:t>
                    </m:r>
                    <m:r>
                      <a:rPr lang="en-US" sz="4800" b="0" i="1" dirty="0" smtClean="0">
                        <a:latin typeface="Cambria Math" panose="02040503050406030204" pitchFamily="18" charset="0"/>
                      </a:rPr>
                      <m:t>0</m:t>
                    </m:r>
                  </m:oMath>
                </a14:m>
                <a:r>
                  <a:rPr lang="en-US" sz="4800" dirty="0"/>
                  <a:t>, then </a:t>
                </a:r>
                <a14:m>
                  <m:oMath xmlns:m="http://schemas.openxmlformats.org/officeDocument/2006/math">
                    <m:r>
                      <a:rPr lang="en-US" sz="4800" i="1" dirty="0">
                        <a:latin typeface="Cambria Math" panose="02040503050406030204" pitchFamily="18" charset="0"/>
                      </a:rPr>
                      <m:t>𝑐</m:t>
                    </m:r>
                    <m:r>
                      <a:rPr lang="en-US" sz="4800" i="1" dirty="0">
                        <a:latin typeface="Cambria Math" panose="02040503050406030204" pitchFamily="18" charset="0"/>
                      </a:rPr>
                      <m:t>=19</m:t>
                    </m:r>
                  </m:oMath>
                </a14:m>
                <a:r>
                  <a:rPr lang="en-US" sz="4800" dirty="0"/>
                  <a:t> works.  </a:t>
                </a:r>
              </a:p>
              <a:p>
                <a:pPr>
                  <a:spcBef>
                    <a:spcPts val="0"/>
                  </a:spcBef>
                </a:pPr>
                <a:endParaRPr lang="en-US" sz="4800" dirty="0"/>
              </a:p>
              <a:p>
                <a:pPr>
                  <a:spcBef>
                    <a:spcPts val="0"/>
                  </a:spcBef>
                </a:pPr>
                <a:endParaRPr lang="en-US" sz="4800" dirty="0"/>
              </a:p>
              <a:p>
                <a:pPr>
                  <a:spcBef>
                    <a:spcPts val="0"/>
                  </a:spcBef>
                </a:pPr>
                <a:r>
                  <a:rPr lang="en-US" sz="4800" dirty="0"/>
                  <a:t>We already shown that </a:t>
                </a:r>
                <a14:m>
                  <m:oMath xmlns:m="http://schemas.openxmlformats.org/officeDocument/2006/math">
                    <m:r>
                      <a:rPr lang="en-US" sz="4800" b="0" i="1" smtClean="0">
                        <a:latin typeface="Cambria Math" panose="02040503050406030204" pitchFamily="18" charset="0"/>
                      </a:rPr>
                      <m:t>4</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+100</m:t>
                    </m:r>
                    <m:r>
                      <a:rPr lang="en-US" sz="4800" b="0" i="1" smtClean="0">
                        <a:latin typeface="Cambria Math" panose="02040503050406030204" pitchFamily="18" charset="0"/>
                      </a:rPr>
                      <m:t>𝑛</m:t>
                    </m:r>
                    <m:r>
                      <a:rPr lang="en-US" sz="4800" b="0" i="1" smtClean="0">
                        <a:latin typeface="Cambria Math" panose="02040503050406030204" pitchFamily="18" charset="0"/>
                      </a:rPr>
                      <m:t>+500=</m:t>
                    </m:r>
                    <m:r>
                      <a:rPr lang="en-US" sz="4800" b="0" i="1" smtClean="0">
                        <a:latin typeface="Cambria Math" panose="02040503050406030204" pitchFamily="18" charset="0"/>
                      </a:rPr>
                      <m:t>𝑂</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oMath>
                </a14:m>
                <a:r>
                  <a:rPr lang="en-US" sz="4800" dirty="0"/>
                  <a:t>, now let’s show that </a:t>
                </a:r>
                <a14:m>
                  <m:oMath xmlns:m="http://schemas.openxmlformats.org/officeDocument/2006/math">
                    <m:r>
                      <a:rPr lang="en-US" sz="4800" i="1">
                        <a:latin typeface="Cambria Math" panose="02040503050406030204" pitchFamily="18" charset="0"/>
                      </a:rPr>
                      <m:t>4</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i="1">
                        <a:latin typeface="Cambria Math" panose="02040503050406030204" pitchFamily="18" charset="0"/>
                      </a:rPr>
                      <m:t>+100</m:t>
                    </m:r>
                    <m:r>
                      <a:rPr lang="en-US" sz="4800" i="1">
                        <a:latin typeface="Cambria Math" panose="02040503050406030204" pitchFamily="18" charset="0"/>
                      </a:rPr>
                      <m:t>𝑛</m:t>
                    </m:r>
                    <m:r>
                      <a:rPr lang="en-US" sz="4800" i="1">
                        <a:latin typeface="Cambria Math" panose="02040503050406030204" pitchFamily="18" charset="0"/>
                      </a:rPr>
                      <m:t>+500=</m:t>
                    </m:r>
                    <m:r>
                      <m:rPr>
                        <m:sty m:val="p"/>
                      </m:rPr>
                      <a:rPr lang="en-US" sz="4800" b="0" i="0" smtClean="0">
                        <a:latin typeface="Cambria Math" panose="02040503050406030204" pitchFamily="18" charset="0"/>
                      </a:rPr>
                      <m:t>Ω</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i="1">
                        <a:latin typeface="Cambria Math" panose="02040503050406030204" pitchFamily="18" charset="0"/>
                      </a:rPr>
                      <m:t>)</m:t>
                    </m:r>
                  </m:oMath>
                </a14:m>
                <a:r>
                  <a:rPr lang="en-US" sz="4800" dirty="0"/>
                  <a:t>!</a:t>
                </a:r>
              </a:p>
              <a:p>
                <a:pPr>
                  <a:spcBef>
                    <a:spcPts val="0"/>
                  </a:spcBef>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035" r="-569"/>
                </a:stretch>
              </a:blipFill>
            </p:spPr>
            <p:txBody>
              <a:bodyPr/>
              <a:lstStyle/>
              <a:p>
                <a:r>
                  <a:rPr lang="en-US">
                    <a:noFill/>
                  </a:rPr>
                  <a:t> </a:t>
                </a:r>
              </a:p>
            </p:txBody>
          </p:sp>
        </mc:Fallback>
      </mc:AlternateContent>
    </p:spTree>
    <p:extLst>
      <p:ext uri="{BB962C8B-B14F-4D97-AF65-F5344CB8AC3E}">
        <p14:creationId xmlns:p14="http://schemas.microsoft.com/office/powerpoint/2010/main" val="25822455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other Formal definitions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spcAft>
                    <a:spcPts val="1200"/>
                  </a:spcAft>
                </a:pPr>
                <a14:m>
                  <m:oMath xmlns:m="http://schemas.openxmlformats.org/officeDocument/2006/math">
                    <m:r>
                      <a:rPr lang="en-US" sz="4800" b="0" i="1" smtClean="0">
                        <a:latin typeface="Cambria Math" panose="02040503050406030204" pitchFamily="18" charset="0"/>
                      </a:rPr>
                      <m:t>𝑜</m:t>
                    </m:r>
                  </m:oMath>
                </a14:m>
                <a:r>
                  <a:rPr lang="en-US" sz="4800" dirty="0"/>
                  <a:t>-notation (little-oh)</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4800">
                          <a:latin typeface="Cambria Math" panose="02040503050406030204" pitchFamily="18" charset="0"/>
                        </a:rPr>
                        <m:t>o</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g</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n</m:t>
                              </m:r>
                            </m:e>
                          </m:d>
                        </m:e>
                      </m:d>
                      <m:r>
                        <a:rPr lang="en-US" sz="4800" b="0" i="0" smtClean="0">
                          <a:latin typeface="Cambria Math" panose="02040503050406030204" pitchFamily="18" charset="0"/>
                        </a:rPr>
                        <m:t>={ </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 </m:t>
                      </m:r>
                      <m:r>
                        <a:rPr lang="en-US" sz="4800" b="0" i="0" smtClean="0">
                          <a:latin typeface="Cambria Math" panose="02040503050406030204" pitchFamily="18" charset="0"/>
                        </a:rPr>
                        <m:t>:</m:t>
                      </m:r>
                      <m:r>
                        <m:rPr>
                          <m:sty m:val="p"/>
                        </m:rPr>
                        <a:rPr lang="en-US" sz="4800" b="0" i="0" smtClean="0">
                          <a:latin typeface="Cambria Math" panose="02040503050406030204" pitchFamily="18" charset="0"/>
                        </a:rPr>
                        <m:t>there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exist</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positive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constants</m:t>
                      </m:r>
                      <m:r>
                        <a:rPr lang="en-US" sz="4800" b="0" i="0" smtClean="0">
                          <a:latin typeface="Cambria Math" panose="02040503050406030204" pitchFamily="18" charset="0"/>
                        </a:rPr>
                        <m:t> </m:t>
                      </m:r>
                      <m:r>
                        <a:rPr lang="en-US" sz="4800" b="0" i="1" smtClean="0">
                          <a:latin typeface="Cambria Math" panose="02040503050406030204" pitchFamily="18" charset="0"/>
                        </a:rPr>
                        <m:t>𝑐</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and</m:t>
                      </m:r>
                      <m:r>
                        <a:rPr lang="en-US" sz="4800" b="0" i="1" smtClean="0">
                          <a:latin typeface="Cambria Math" panose="02040503050406030204" pitchFamily="18" charset="0"/>
                        </a:rPr>
                        <m:t> </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𝑛</m:t>
                          </m:r>
                        </m:e>
                        <m:sub>
                          <m:r>
                            <a:rPr lang="en-US" sz="4800" i="1">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rPr>
                        <m:t>such</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that</m:t>
                      </m:r>
                      <m:r>
                        <a:rPr lang="en-US" sz="4800" b="0" i="0" smtClean="0">
                          <a:latin typeface="Cambria Math" panose="02040503050406030204" pitchFamily="18" charset="0"/>
                        </a:rPr>
                        <m:t> </m:t>
                      </m:r>
                    </m:oMath>
                  </m:oMathPara>
                </a14:m>
                <a:endParaRPr lang="en-US" sz="4800" b="0" i="0"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4800" b="0" i="0" smtClean="0">
                          <a:latin typeface="Cambria Math" panose="02040503050406030204" pitchFamily="18" charset="0"/>
                        </a:rPr>
                        <m:t>0 </m:t>
                      </m:r>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𝑓</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i="1">
                          <a:latin typeface="Cambria Math" panose="02040503050406030204" pitchFamily="18" charset="0"/>
                          <a:ea typeface="Cambria Math" panose="02040503050406030204" pitchFamily="18" charset="0"/>
                        </a:rPr>
                        <m:t>&lt;</m:t>
                      </m:r>
                      <m:r>
                        <a:rPr lang="en-US" sz="4800" b="0" i="1" smtClean="0">
                          <a:latin typeface="Cambria Math" panose="02040503050406030204" pitchFamily="18" charset="0"/>
                          <a:ea typeface="Cambria Math" panose="02040503050406030204" pitchFamily="18" charset="0"/>
                        </a:rPr>
                        <m:t>𝑐𝑔</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b="0" i="1"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for</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all</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𝑛</m:t>
                      </m:r>
                      <m:r>
                        <a:rPr lang="en-US" sz="4800" b="0" i="1" smtClean="0">
                          <a:latin typeface="Cambria Math" panose="02040503050406030204" pitchFamily="18" charset="0"/>
                          <a:ea typeface="Cambria Math" panose="02040503050406030204" pitchFamily="18" charset="0"/>
                        </a:rPr>
                        <m:t> ≥ </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𝑛</m:t>
                          </m:r>
                        </m:e>
                        <m:sub>
                          <m:r>
                            <a:rPr lang="en-US" sz="4800" b="0" i="1" smtClean="0">
                              <a:latin typeface="Cambria Math" panose="02040503050406030204" pitchFamily="18" charset="0"/>
                              <a:ea typeface="Cambria Math" panose="02040503050406030204" pitchFamily="18" charset="0"/>
                            </a:rPr>
                            <m:t>0</m:t>
                          </m:r>
                        </m:sub>
                      </m:sSub>
                      <m:r>
                        <a:rPr lang="en-US" sz="4800" b="0" i="1" smtClean="0">
                          <a:latin typeface="Cambria Math" panose="02040503050406030204" pitchFamily="18" charset="0"/>
                          <a:ea typeface="Cambria Math" panose="02040503050406030204" pitchFamily="18" charset="0"/>
                        </a:rPr>
                        <m:t>}</m:t>
                      </m:r>
                    </m:oMath>
                  </m:oMathPara>
                </a14:m>
                <a:endParaRPr lang="en-US" sz="4800" dirty="0"/>
              </a:p>
              <a:p>
                <a:pPr>
                  <a:spcBef>
                    <a:spcPts val="0"/>
                  </a:spcBef>
                  <a:spcAft>
                    <a:spcPts val="1200"/>
                  </a:spcAft>
                </a:pPr>
                <a14:m>
                  <m:oMath xmlns:m="http://schemas.openxmlformats.org/officeDocument/2006/math">
                    <m:r>
                      <a:rPr lang="en-US" sz="4800" b="0" i="1" smtClean="0">
                        <a:latin typeface="Cambria Math" panose="02040503050406030204" pitchFamily="18" charset="0"/>
                      </a:rPr>
                      <m:t>𝜔</m:t>
                    </m:r>
                  </m:oMath>
                </a14:m>
                <a:r>
                  <a:rPr lang="en-US" sz="4800" dirty="0"/>
                  <a:t>-notation (little-omega)</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4800" b="0" i="0" smtClean="0">
                          <a:latin typeface="Cambria Math" panose="02040503050406030204" pitchFamily="18" charset="0"/>
                        </a:rPr>
                        <m:t>Ω</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g</m:t>
                          </m:r>
                          <m:d>
                            <m:dPr>
                              <m:ctrlPr>
                                <a:rPr lang="en-US" sz="4800" b="0" i="1" smtClean="0">
                                  <a:latin typeface="Cambria Math" panose="02040503050406030204" pitchFamily="18" charset="0"/>
                                </a:rPr>
                              </m:ctrlPr>
                            </m:dPr>
                            <m:e>
                              <m:r>
                                <m:rPr>
                                  <m:sty m:val="p"/>
                                </m:rPr>
                                <a:rPr lang="en-US" sz="4800" b="0" i="0" smtClean="0">
                                  <a:latin typeface="Cambria Math" panose="02040503050406030204" pitchFamily="18" charset="0"/>
                                </a:rPr>
                                <m:t>n</m:t>
                              </m:r>
                            </m:e>
                          </m:d>
                        </m:e>
                      </m:d>
                      <m:r>
                        <a:rPr lang="en-US" sz="4800" b="0" i="0" smtClean="0">
                          <a:latin typeface="Cambria Math" panose="02040503050406030204" pitchFamily="18" charset="0"/>
                        </a:rPr>
                        <m:t>={ </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there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exist</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positive</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constants</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a:latin typeface="Cambria Math" panose="02040503050406030204" pitchFamily="18" charset="0"/>
                        </a:rPr>
                        <m:t> </m:t>
                      </m:r>
                      <m:r>
                        <m:rPr>
                          <m:sty m:val="p"/>
                        </m:rPr>
                        <a:rPr lang="en-US" sz="4800">
                          <a:latin typeface="Cambria Math" panose="02040503050406030204" pitchFamily="18" charset="0"/>
                        </a:rPr>
                        <m:t>and</m:t>
                      </m:r>
                      <m:r>
                        <a:rPr lang="en-US" sz="4800" i="1">
                          <a:latin typeface="Cambria Math" panose="02040503050406030204" pitchFamily="18" charset="0"/>
                        </a:rPr>
                        <m:t> </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𝑛</m:t>
                          </m:r>
                        </m:e>
                        <m:sub>
                          <m:r>
                            <a:rPr lang="en-US" sz="4800" i="1">
                              <a:latin typeface="Cambria Math" panose="02040503050406030204" pitchFamily="18" charset="0"/>
                              <a:ea typeface="Cambria Math" panose="02040503050406030204" pitchFamily="18" charset="0"/>
                            </a:rPr>
                            <m:t>0</m:t>
                          </m:r>
                        </m:sub>
                      </m:sSub>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rPr>
                        <m:t>such</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that</m:t>
                      </m:r>
                      <m:r>
                        <a:rPr lang="en-US" sz="4800" b="0" i="0" smtClean="0">
                          <a:latin typeface="Cambria Math" panose="02040503050406030204" pitchFamily="18" charset="0"/>
                        </a:rPr>
                        <m:t> </m:t>
                      </m:r>
                    </m:oMath>
                  </m:oMathPara>
                </a14:m>
                <a:endParaRPr lang="en-US" sz="4800" b="0" i="0"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4800" b="0" i="0" smtClean="0">
                          <a:latin typeface="Cambria Math" panose="02040503050406030204" pitchFamily="18" charset="0"/>
                        </a:rPr>
                        <m:t>0</m:t>
                      </m:r>
                      <m:r>
                        <a:rPr lang="en-US" sz="4800" i="1">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𝑐𝑔</m:t>
                      </m:r>
                      <m:d>
                        <m:dPr>
                          <m:ctrlPr>
                            <a:rPr lang="en-US" sz="4800" i="1">
                              <a:latin typeface="Cambria Math" panose="02040503050406030204" pitchFamily="18" charset="0"/>
                              <a:ea typeface="Cambria Math" panose="02040503050406030204" pitchFamily="18" charset="0"/>
                            </a:rPr>
                          </m:ctrlPr>
                        </m:dPr>
                        <m:e>
                          <m:r>
                            <a:rPr lang="en-US" sz="4800" i="1">
                              <a:latin typeface="Cambria Math" panose="02040503050406030204" pitchFamily="18" charset="0"/>
                              <a:ea typeface="Cambria Math" panose="02040503050406030204" pitchFamily="18" charset="0"/>
                            </a:rPr>
                            <m:t>𝑛</m:t>
                          </m:r>
                        </m:e>
                      </m:d>
                      <m:r>
                        <a:rPr lang="en-US" sz="4800" i="1">
                          <a:latin typeface="Cambria Math" panose="02040503050406030204" pitchFamily="18" charset="0"/>
                          <a:ea typeface="Cambria Math" panose="02040503050406030204" pitchFamily="18" charset="0"/>
                        </a:rPr>
                        <m:t>&lt;</m:t>
                      </m:r>
                      <m:r>
                        <a:rPr lang="en-US" sz="4800" b="0" i="1" smtClean="0">
                          <a:latin typeface="Cambria Math" panose="02040503050406030204" pitchFamily="18" charset="0"/>
                          <a:ea typeface="Cambria Math" panose="02040503050406030204" pitchFamily="18" charset="0"/>
                        </a:rPr>
                        <m:t>𝑓</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𝑛</m:t>
                          </m:r>
                        </m:e>
                      </m:d>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for</m:t>
                      </m:r>
                      <m:r>
                        <a:rPr lang="en-US" sz="4800" b="0" i="0" smtClean="0">
                          <a:latin typeface="Cambria Math" panose="02040503050406030204" pitchFamily="18" charset="0"/>
                          <a:ea typeface="Cambria Math" panose="02040503050406030204" pitchFamily="18" charset="0"/>
                        </a:rPr>
                        <m:t> </m:t>
                      </m:r>
                      <m:r>
                        <m:rPr>
                          <m:sty m:val="p"/>
                        </m:rPr>
                        <a:rPr lang="en-US" sz="4800" b="0" i="0" smtClean="0">
                          <a:latin typeface="Cambria Math" panose="02040503050406030204" pitchFamily="18" charset="0"/>
                          <a:ea typeface="Cambria Math" panose="02040503050406030204" pitchFamily="18" charset="0"/>
                        </a:rPr>
                        <m:t>all</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𝑛</m:t>
                      </m:r>
                      <m:r>
                        <a:rPr lang="en-US" sz="4800" b="0" i="1" smtClean="0">
                          <a:latin typeface="Cambria Math" panose="02040503050406030204" pitchFamily="18" charset="0"/>
                          <a:ea typeface="Cambria Math" panose="02040503050406030204" pitchFamily="18" charset="0"/>
                        </a:rPr>
                        <m:t> ≥ </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𝑛</m:t>
                          </m:r>
                        </m:e>
                        <m:sub>
                          <m:r>
                            <a:rPr lang="en-US" sz="4800" b="0" i="1" smtClean="0">
                              <a:latin typeface="Cambria Math" panose="02040503050406030204" pitchFamily="18" charset="0"/>
                              <a:ea typeface="Cambria Math" panose="02040503050406030204" pitchFamily="18" charset="0"/>
                            </a:rPr>
                            <m:t>0</m:t>
                          </m:r>
                        </m:sub>
                      </m:sSub>
                      <m:r>
                        <a:rPr lang="en-US" sz="4800" b="0" i="1" smtClean="0">
                          <a:latin typeface="Cambria Math" panose="02040503050406030204" pitchFamily="18" charset="0"/>
                          <a:ea typeface="Cambria Math" panose="02040503050406030204" pitchFamily="18" charset="0"/>
                        </a:rPr>
                        <m:t>}</m:t>
                      </m:r>
                    </m:oMath>
                  </m:oMathPara>
                </a14:m>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035"/>
                </a:stretch>
              </a:blipFill>
            </p:spPr>
            <p:txBody>
              <a:bodyPr/>
              <a:lstStyle/>
              <a:p>
                <a:r>
                  <a:rPr lang="en-US">
                    <a:noFill/>
                  </a:rPr>
                  <a:t> </a:t>
                </a:r>
              </a:p>
            </p:txBody>
          </p:sp>
        </mc:Fallback>
      </mc:AlternateContent>
    </p:spTree>
    <p:extLst>
      <p:ext uri="{BB962C8B-B14F-4D97-AF65-F5344CB8AC3E}">
        <p14:creationId xmlns:p14="http://schemas.microsoft.com/office/powerpoint/2010/main" val="245845343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04</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O-notation, Omega-notation, Theta-notation</a:t>
            </a:r>
          </a:p>
          <a:p>
            <a:pPr>
              <a:spcBef>
                <a:spcPts val="0"/>
              </a:spcBef>
            </a:pPr>
            <a:r>
              <a:rPr lang="en-US" sz="4400" dirty="0"/>
              <a:t>Asymptotic notation</a:t>
            </a:r>
          </a:p>
          <a:p>
            <a:pPr>
              <a:spcBef>
                <a:spcPts val="0"/>
              </a:spcBef>
            </a:pPr>
            <a:r>
              <a:rPr lang="en-US" sz="4400" dirty="0"/>
              <a:t>Standard notations and common functions</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proper use of asymptotic notations to characterize running times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lnSpc>
                    <a:spcPct val="120000"/>
                  </a:lnSpc>
                  <a:spcBef>
                    <a:spcPts val="0"/>
                  </a:spcBef>
                  <a:spcAft>
                    <a:spcPts val="1200"/>
                  </a:spcAft>
                </a:pPr>
                <a:r>
                  <a:rPr lang="en-US" sz="4800" dirty="0"/>
                  <a:t>Insertion sort:</a:t>
                </a:r>
              </a:p>
              <a:p>
                <a:pPr lvl="1">
                  <a:lnSpc>
                    <a:spcPct val="120000"/>
                  </a:lnSpc>
                  <a:spcBef>
                    <a:spcPts val="0"/>
                  </a:spcBef>
                  <a:spcAft>
                    <a:spcPts val="1200"/>
                  </a:spcAft>
                </a:pPr>
                <a:r>
                  <a:rPr lang="en-US" sz="4800" dirty="0"/>
                  <a:t>We can correctly say that insertion sort’s </a:t>
                </a:r>
                <a:r>
                  <a:rPr lang="en-US" sz="4800" b="1" dirty="0">
                    <a:latin typeface="Avenir Black" panose="02000503020000020003" pitchFamily="2" charset="0"/>
                  </a:rPr>
                  <a:t>worst-case running time</a:t>
                </a:r>
                <a:r>
                  <a:rPr lang="en-US" sz="4800" dirty="0"/>
                  <a:t> is </a:t>
                </a:r>
                <a14:m>
                  <m:oMath xmlns:m="http://schemas.openxmlformats.org/officeDocument/2006/math">
                    <m:r>
                      <a:rPr lang="en-US" sz="4800" b="0" i="1" smtClean="0">
                        <a:latin typeface="Cambria Math" panose="02040503050406030204" pitchFamily="18" charset="0"/>
                      </a:rPr>
                      <m:t>𝑂</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oMath>
                </a14:m>
                <a:r>
                  <a:rPr lang="en-US" sz="4800" dirty="0"/>
                  <a:t>, </a:t>
                </a:r>
                <a14:m>
                  <m:oMath xmlns:m="http://schemas.openxmlformats.org/officeDocument/2006/math">
                    <m:r>
                      <m:rPr>
                        <m:sty m:val="p"/>
                      </m:rPr>
                      <a:rPr lang="en-US" sz="4800" b="0" i="0" smtClean="0">
                        <a:latin typeface="Cambria Math" panose="02040503050406030204" pitchFamily="18" charset="0"/>
                      </a:rPr>
                      <m:t>Ω</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i="1">
                        <a:latin typeface="Cambria Math" panose="02040503050406030204" pitchFamily="18" charset="0"/>
                      </a:rPr>
                      <m:t>)</m:t>
                    </m:r>
                  </m:oMath>
                </a14:m>
                <a:r>
                  <a:rPr lang="en-US" sz="4800" dirty="0"/>
                  <a:t>, and </a:t>
                </a:r>
                <a14:m>
                  <m:oMath xmlns:m="http://schemas.openxmlformats.org/officeDocument/2006/math">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e>
                    </m:d>
                    <m:r>
                      <a:rPr lang="en-US" sz="4800" b="0" i="0" smtClean="0">
                        <a:latin typeface="Cambria Math" panose="02040503050406030204" pitchFamily="18" charset="0"/>
                      </a:rPr>
                      <m:t>.</m:t>
                    </m:r>
                  </m:oMath>
                </a14:m>
                <a:endParaRPr lang="en-US" sz="4800" dirty="0"/>
              </a:p>
              <a:p>
                <a:pPr lvl="1">
                  <a:lnSpc>
                    <a:spcPct val="120000"/>
                  </a:lnSpc>
                  <a:spcBef>
                    <a:spcPts val="0"/>
                  </a:spcBef>
                  <a:spcAft>
                    <a:spcPts val="1200"/>
                  </a:spcAft>
                </a:pPr>
                <a:r>
                  <a:rPr lang="en-US" sz="4800" dirty="0"/>
                  <a:t>Although all three ways are correct, the </a:t>
                </a:r>
                <a14:m>
                  <m:oMath xmlns:m="http://schemas.openxmlformats.org/officeDocument/2006/math">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e>
                    </m:d>
                  </m:oMath>
                </a14:m>
                <a:r>
                  <a:rPr lang="en-US" sz="4800" dirty="0"/>
                  <a:t> bound is the most precise and hence the most preferred.</a:t>
                </a:r>
              </a:p>
              <a:p>
                <a:pPr lvl="1">
                  <a:lnSpc>
                    <a:spcPct val="120000"/>
                  </a:lnSpc>
                  <a:spcBef>
                    <a:spcPts val="0"/>
                  </a:spcBef>
                  <a:spcAft>
                    <a:spcPts val="1200"/>
                  </a:spcAft>
                </a:pPr>
                <a:r>
                  <a:rPr lang="en-US" sz="4800" dirty="0"/>
                  <a:t>We can correctly say that insertion sort’s </a:t>
                </a:r>
                <a:r>
                  <a:rPr lang="en-US" sz="4800" b="1" dirty="0">
                    <a:latin typeface="Avenir Black" panose="02000503020000020003" pitchFamily="2" charset="0"/>
                  </a:rPr>
                  <a:t>best-case running time </a:t>
                </a:r>
                <a:r>
                  <a:rPr lang="en-US" sz="4800" dirty="0"/>
                  <a:t>is </a:t>
                </a:r>
                <a14:m>
                  <m:oMath xmlns:m="http://schemas.openxmlformats.org/officeDocument/2006/math">
                    <m:r>
                      <a:rPr lang="en-US" sz="4800" b="0" i="1" smtClean="0">
                        <a:latin typeface="Cambria Math" panose="02040503050406030204" pitchFamily="18" charset="0"/>
                      </a:rPr>
                      <m:t>𝑂</m:t>
                    </m:r>
                    <m:r>
                      <a:rPr lang="en-US" sz="4800" b="0" i="1" smtClean="0">
                        <a:latin typeface="Cambria Math" panose="02040503050406030204" pitchFamily="18" charset="0"/>
                      </a:rPr>
                      <m:t>(</m:t>
                    </m:r>
                    <m:r>
                      <a:rPr lang="en-US" sz="4800" b="0" i="1" smtClean="0">
                        <a:latin typeface="Cambria Math" panose="02040503050406030204" pitchFamily="18" charset="0"/>
                      </a:rPr>
                      <m:t>𝑛</m:t>
                    </m:r>
                    <m:r>
                      <a:rPr lang="en-US" sz="4800" b="0" i="1" smtClean="0">
                        <a:latin typeface="Cambria Math" panose="02040503050406030204" pitchFamily="18" charset="0"/>
                      </a:rPr>
                      <m:t>)</m:t>
                    </m:r>
                  </m:oMath>
                </a14:m>
                <a:r>
                  <a:rPr lang="en-US" sz="4800" dirty="0"/>
                  <a:t>, </a:t>
                </a:r>
                <a14:m>
                  <m:oMath xmlns:m="http://schemas.openxmlformats.org/officeDocument/2006/math">
                    <m:r>
                      <m:rPr>
                        <m:sty m:val="p"/>
                      </m:rPr>
                      <a:rPr lang="en-US" sz="4800" b="0" i="0" smtClean="0">
                        <a:latin typeface="Cambria Math" panose="02040503050406030204" pitchFamily="18" charset="0"/>
                      </a:rPr>
                      <m:t>Ω</m:t>
                    </m:r>
                    <m:r>
                      <a:rPr lang="en-US" sz="4800" i="1">
                        <a:latin typeface="Cambria Math" panose="02040503050406030204" pitchFamily="18" charset="0"/>
                      </a:rPr>
                      <m:t>(</m:t>
                    </m:r>
                    <m:r>
                      <a:rPr lang="en-US" sz="4800" b="0" i="1" smtClean="0">
                        <a:latin typeface="Cambria Math" panose="02040503050406030204" pitchFamily="18" charset="0"/>
                      </a:rPr>
                      <m:t>𝑛</m:t>
                    </m:r>
                    <m:r>
                      <a:rPr lang="en-US" sz="4800" i="1">
                        <a:latin typeface="Cambria Math" panose="02040503050406030204" pitchFamily="18" charset="0"/>
                      </a:rPr>
                      <m:t>)</m:t>
                    </m:r>
                  </m:oMath>
                </a14:m>
                <a:r>
                  <a:rPr lang="en-US" sz="4800" dirty="0"/>
                  <a:t>, and </a:t>
                </a:r>
                <a14:m>
                  <m:oMath xmlns:m="http://schemas.openxmlformats.org/officeDocument/2006/math">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0" smtClean="0">
                        <a:latin typeface="Cambria Math" panose="02040503050406030204" pitchFamily="18" charset="0"/>
                      </a:rPr>
                      <m:t>.</m:t>
                    </m:r>
                  </m:oMath>
                </a14:m>
                <a:endParaRPr lang="en-US" sz="4800" dirty="0"/>
              </a:p>
              <a:p>
                <a:pPr lvl="1">
                  <a:lnSpc>
                    <a:spcPct val="120000"/>
                  </a:lnSpc>
                  <a:spcBef>
                    <a:spcPts val="0"/>
                  </a:spcBef>
                  <a:spcAft>
                    <a:spcPts val="1200"/>
                  </a:spcAft>
                </a:pPr>
                <a:endParaRPr lang="en-US" sz="4800" dirty="0"/>
              </a:p>
              <a:p>
                <a:pPr lvl="1">
                  <a:lnSpc>
                    <a:spcPct val="120000"/>
                  </a:lnSpc>
                  <a:spcBef>
                    <a:spcPts val="0"/>
                  </a:spcBef>
                  <a:spcAft>
                    <a:spcPts val="1200"/>
                  </a:spcAft>
                </a:pPr>
                <a:endParaRPr lang="en-US" sz="4800" dirty="0"/>
              </a:p>
              <a:p>
                <a:pPr>
                  <a:lnSpc>
                    <a:spcPct val="120000"/>
                  </a:lnSpc>
                  <a:spcBef>
                    <a:spcPts val="0"/>
                  </a:spcBef>
                  <a:spcAft>
                    <a:spcPts val="1200"/>
                  </a:spcAft>
                </a:pPr>
                <a:endParaRPr lang="en-US" sz="4800" dirty="0"/>
              </a:p>
              <a:p>
                <a:pPr>
                  <a:lnSpc>
                    <a:spcPct val="120000"/>
                  </a:lnSpc>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1879" r="-949"/>
                </a:stretch>
              </a:blipFill>
            </p:spPr>
            <p:txBody>
              <a:bodyPr/>
              <a:lstStyle/>
              <a:p>
                <a:r>
                  <a:rPr lang="en-US">
                    <a:noFill/>
                  </a:rPr>
                  <a:t> </a:t>
                </a:r>
              </a:p>
            </p:txBody>
          </p:sp>
        </mc:Fallback>
      </mc:AlternateContent>
    </p:spTree>
    <p:extLst>
      <p:ext uri="{BB962C8B-B14F-4D97-AF65-F5344CB8AC3E}">
        <p14:creationId xmlns:p14="http://schemas.microsoft.com/office/powerpoint/2010/main" val="23380788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proper use of asymptotic notations to characterize running times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lnSpc>
                    <a:spcPct val="120000"/>
                  </a:lnSpc>
                  <a:spcBef>
                    <a:spcPts val="0"/>
                  </a:spcBef>
                  <a:spcAft>
                    <a:spcPts val="1200"/>
                  </a:spcAft>
                </a:pPr>
                <a:r>
                  <a:rPr lang="en-US" sz="4800" dirty="0"/>
                  <a:t>Merge sort:</a:t>
                </a:r>
              </a:p>
              <a:p>
                <a:pPr lvl="1">
                  <a:lnSpc>
                    <a:spcPct val="120000"/>
                  </a:lnSpc>
                  <a:spcBef>
                    <a:spcPts val="0"/>
                  </a:spcBef>
                  <a:spcAft>
                    <a:spcPts val="1200"/>
                  </a:spcAft>
                </a:pPr>
                <a:r>
                  <a:rPr lang="en-US" sz="4800" dirty="0"/>
                  <a:t>Since merge sort runs in </a:t>
                </a:r>
                <a14:m>
                  <m:oMath xmlns:m="http://schemas.openxmlformats.org/officeDocument/2006/math">
                    <m:r>
                      <m:rPr>
                        <m:sty m:val="p"/>
                      </m:rPr>
                      <a:rPr lang="en-US" sz="4800" b="0" i="0" smtClean="0">
                        <a:latin typeface="Cambria Math" panose="02040503050406030204" pitchFamily="18" charset="0"/>
                      </a:rPr>
                      <m:t>Θ</m:t>
                    </m:r>
                    <m:r>
                      <a:rPr lang="en-US" sz="4800" b="0" i="1" smtClean="0">
                        <a:latin typeface="Cambria Math" panose="02040503050406030204" pitchFamily="18" charset="0"/>
                      </a:rPr>
                      <m:t>(</m:t>
                    </m:r>
                    <m:r>
                      <a:rPr lang="en-US" sz="4800" b="0" i="1" smtClean="0">
                        <a:latin typeface="Cambria Math" panose="02040503050406030204" pitchFamily="18" charset="0"/>
                      </a:rPr>
                      <m:t>𝑛</m:t>
                    </m:r>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 </m:t>
                        </m:r>
                        <m:r>
                          <a:rPr lang="en-US" sz="4800" b="0" i="1" smtClean="0">
                            <a:latin typeface="Cambria Math" panose="02040503050406030204" pitchFamily="18" charset="0"/>
                          </a:rPr>
                          <m:t>𝑛</m:t>
                        </m:r>
                      </m:e>
                    </m:func>
                    <m:r>
                      <a:rPr lang="en-US" sz="4800" b="0" i="1" smtClean="0">
                        <a:latin typeface="Cambria Math" panose="02040503050406030204" pitchFamily="18" charset="0"/>
                      </a:rPr>
                      <m:t>)</m:t>
                    </m:r>
                  </m:oMath>
                </a14:m>
                <a:r>
                  <a:rPr lang="en-US" sz="4800" dirty="0"/>
                  <a:t> time in all cases, we don’t have to specify worst-case, best-case or any other cases.</a:t>
                </a:r>
              </a:p>
              <a:p>
                <a:pPr>
                  <a:lnSpc>
                    <a:spcPct val="120000"/>
                  </a:lnSpc>
                  <a:spcBef>
                    <a:spcPts val="0"/>
                  </a:spcBef>
                  <a:spcAft>
                    <a:spcPts val="1200"/>
                  </a:spcAft>
                </a:pPr>
                <a:r>
                  <a:rPr lang="en-US" sz="4800" dirty="0"/>
                  <a:t>If an algorithm has a running time of </a:t>
                </a:r>
                <a14:m>
                  <m:oMath xmlns:m="http://schemas.openxmlformats.org/officeDocument/2006/math">
                    <m:r>
                      <a:rPr lang="en-US" sz="4800" b="0" i="1" smtClean="0">
                        <a:latin typeface="Cambria Math" panose="02040503050406030204" pitchFamily="18" charset="0"/>
                      </a:rPr>
                      <m:t>3</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+20</m:t>
                    </m:r>
                    <m:r>
                      <a:rPr lang="en-US" sz="4800" b="0" i="1" smtClean="0">
                        <a:latin typeface="Cambria Math" panose="02040503050406030204" pitchFamily="18" charset="0"/>
                      </a:rPr>
                      <m:t>𝑛</m:t>
                    </m:r>
                  </m:oMath>
                </a14:m>
                <a:r>
                  <a:rPr lang="en-US" sz="4800" dirty="0"/>
                  <a:t> in all cases, it’s best to use </a:t>
                </a:r>
                <a14:m>
                  <m:oMath xmlns:m="http://schemas.openxmlformats.org/officeDocument/2006/math">
                    <m:r>
                      <m:rPr>
                        <m:sty m:val="p"/>
                      </m:rPr>
                      <a:rPr lang="en-US" sz="4800" b="0" i="0" smtClean="0">
                        <a:latin typeface="Cambria Math" panose="02040503050406030204" pitchFamily="18" charset="0"/>
                      </a:rPr>
                      <m:t>Θ</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oMath>
                </a14:m>
                <a:r>
                  <a:rPr lang="en-US" sz="4800" dirty="0"/>
                  <a:t>. </a:t>
                </a:r>
                <a14:m>
                  <m:oMath xmlns:m="http://schemas.openxmlformats.org/officeDocument/2006/math">
                    <m:r>
                      <m:rPr>
                        <m:sty m:val="p"/>
                      </m:rPr>
                      <a:rPr lang="en-US" sz="4800" dirty="0">
                        <a:latin typeface="Cambria Math" panose="02040503050406030204" pitchFamily="18" charset="0"/>
                      </a:rPr>
                      <m:t>O</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b="0" i="1" smtClean="0">
                            <a:latin typeface="Cambria Math" panose="02040503050406030204" pitchFamily="18" charset="0"/>
                          </a:rPr>
                          <m:t>3</m:t>
                        </m:r>
                      </m:sup>
                    </m:sSup>
                    <m:r>
                      <a:rPr lang="en-US" sz="4800" i="1">
                        <a:latin typeface="Cambria Math" panose="02040503050406030204" pitchFamily="18" charset="0"/>
                      </a:rPr>
                      <m:t>)</m:t>
                    </m:r>
                  </m:oMath>
                </a14:m>
                <a:r>
                  <a:rPr lang="en-US" sz="4800" dirty="0"/>
                  <a:t> or </a:t>
                </a:r>
                <a14:m>
                  <m:oMath xmlns:m="http://schemas.openxmlformats.org/officeDocument/2006/math">
                    <m:r>
                      <m:rPr>
                        <m:sty m:val="p"/>
                      </m:rPr>
                      <a:rPr lang="en-US" sz="4800">
                        <a:latin typeface="Cambria Math" panose="02040503050406030204" pitchFamily="18" charset="0"/>
                      </a:rPr>
                      <m:t>Θ</m:t>
                    </m:r>
                    <m:r>
                      <a:rPr lang="en-US" sz="4800" i="1">
                        <a:latin typeface="Cambria Math" panose="02040503050406030204" pitchFamily="18" charset="0"/>
                      </a:rPr>
                      <m:t>(</m:t>
                    </m:r>
                    <m:r>
                      <a:rPr lang="en-US" sz="4800" b="0" i="1" smtClean="0">
                        <a:latin typeface="Cambria Math" panose="02040503050406030204" pitchFamily="18" charset="0"/>
                      </a:rPr>
                      <m:t>3</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b="0" i="1" smtClean="0">
                        <a:latin typeface="Cambria Math" panose="02040503050406030204" pitchFamily="18" charset="0"/>
                      </a:rPr>
                      <m:t>+20</m:t>
                    </m:r>
                    <m:r>
                      <a:rPr lang="en-US" sz="4800" b="0" i="1" smtClean="0">
                        <a:latin typeface="Cambria Math" panose="02040503050406030204" pitchFamily="18" charset="0"/>
                      </a:rPr>
                      <m:t>𝑛</m:t>
                    </m:r>
                    <m:r>
                      <a:rPr lang="en-US" sz="4800" i="1">
                        <a:latin typeface="Cambria Math" panose="02040503050406030204" pitchFamily="18" charset="0"/>
                      </a:rPr>
                      <m:t>)</m:t>
                    </m:r>
                  </m:oMath>
                </a14:m>
                <a:r>
                  <a:rPr lang="en-US" sz="4800" dirty="0"/>
                  <a:t> is also correct, however neither is as useful as writing </a:t>
                </a:r>
                <a14:m>
                  <m:oMath xmlns:m="http://schemas.openxmlformats.org/officeDocument/2006/math">
                    <m:r>
                      <m:rPr>
                        <m:sty m:val="p"/>
                      </m:rPr>
                      <a:rPr lang="en-US" sz="4800">
                        <a:latin typeface="Cambria Math" panose="02040503050406030204" pitchFamily="18" charset="0"/>
                      </a:rPr>
                      <m:t>Θ</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i="1">
                        <a:latin typeface="Cambria Math" panose="02040503050406030204" pitchFamily="18" charset="0"/>
                      </a:rPr>
                      <m:t>)</m:t>
                    </m:r>
                  </m:oMath>
                </a14:m>
                <a:r>
                  <a:rPr lang="en-US" sz="4800" dirty="0"/>
                  <a:t> in this case.</a:t>
                </a:r>
              </a:p>
              <a:p>
                <a:pPr lvl="1">
                  <a:lnSpc>
                    <a:spcPct val="120000"/>
                  </a:lnSpc>
                  <a:spcBef>
                    <a:spcPts val="0"/>
                  </a:spcBef>
                  <a:spcAft>
                    <a:spcPts val="1200"/>
                  </a:spcAft>
                </a:pPr>
                <a:endParaRPr lang="en-US" sz="4800" dirty="0"/>
              </a:p>
              <a:p>
                <a:pPr lvl="1">
                  <a:lnSpc>
                    <a:spcPct val="120000"/>
                  </a:lnSpc>
                  <a:spcBef>
                    <a:spcPts val="0"/>
                  </a:spcBef>
                  <a:spcAft>
                    <a:spcPts val="1200"/>
                  </a:spcAft>
                </a:pPr>
                <a:endParaRPr lang="en-US" sz="4800" dirty="0"/>
              </a:p>
              <a:p>
                <a:pPr>
                  <a:lnSpc>
                    <a:spcPct val="120000"/>
                  </a:lnSpc>
                  <a:spcBef>
                    <a:spcPts val="0"/>
                  </a:spcBef>
                  <a:spcAft>
                    <a:spcPts val="1200"/>
                  </a:spcAft>
                </a:pPr>
                <a:endParaRPr lang="en-US" sz="4800" dirty="0"/>
              </a:p>
              <a:p>
                <a:pPr>
                  <a:lnSpc>
                    <a:spcPct val="120000"/>
                  </a:lnSpc>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1879" r="-633"/>
                </a:stretch>
              </a:blipFill>
            </p:spPr>
            <p:txBody>
              <a:bodyPr/>
              <a:lstStyle/>
              <a:p>
                <a:r>
                  <a:rPr lang="en-US">
                    <a:noFill/>
                  </a:rPr>
                  <a:t> </a:t>
                </a:r>
              </a:p>
            </p:txBody>
          </p:sp>
        </mc:Fallback>
      </mc:AlternateContent>
    </p:spTree>
    <p:extLst>
      <p:ext uri="{BB962C8B-B14F-4D97-AF65-F5344CB8AC3E}">
        <p14:creationId xmlns:p14="http://schemas.microsoft.com/office/powerpoint/2010/main" val="12395526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Wrong use of asymptotic notations to characterize running times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Autofit/>
              </a:bodyPr>
              <a:lstStyle/>
              <a:p>
                <a:pPr>
                  <a:spcBef>
                    <a:spcPts val="0"/>
                  </a:spcBef>
                  <a:spcAft>
                    <a:spcPts val="1200"/>
                  </a:spcAft>
                </a:pPr>
                <a:r>
                  <a:rPr lang="en-US" sz="4800" dirty="0"/>
                  <a:t>Insertion sort:</a:t>
                </a:r>
              </a:p>
              <a:p>
                <a:pPr lvl="1">
                  <a:spcBef>
                    <a:spcPts val="0"/>
                  </a:spcBef>
                  <a:spcAft>
                    <a:spcPts val="1200"/>
                  </a:spcAft>
                </a:pPr>
                <a:r>
                  <a:rPr lang="en-US" sz="4800" dirty="0"/>
                  <a:t>Insertion sort’s </a:t>
                </a:r>
                <a:r>
                  <a:rPr lang="en-US" sz="4800" b="1" dirty="0">
                    <a:latin typeface="Avenir Black" panose="02000503020000020003" pitchFamily="2" charset="0"/>
                  </a:rPr>
                  <a:t>running time</a:t>
                </a:r>
                <a:r>
                  <a:rPr lang="en-US" sz="4800" dirty="0"/>
                  <a:t> is </a:t>
                </a:r>
                <a14:m>
                  <m:oMath xmlns:m="http://schemas.openxmlformats.org/officeDocument/2006/math">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e>
                    </m:d>
                  </m:oMath>
                </a14:m>
                <a:r>
                  <a:rPr lang="en-US" sz="4800" dirty="0"/>
                  <a:t> or </a:t>
                </a:r>
                <a14:m>
                  <m:oMath xmlns:m="http://schemas.openxmlformats.org/officeDocument/2006/math">
                    <m:r>
                      <m:rPr>
                        <m:sty m:val="p"/>
                      </m:rPr>
                      <a:rPr lang="en-US" sz="4800">
                        <a:latin typeface="Cambria Math" panose="02040503050406030204" pitchFamily="18" charset="0"/>
                      </a:rPr>
                      <m:t>Θ</m:t>
                    </m:r>
                    <m:d>
                      <m:dPr>
                        <m:ctrlPr>
                          <a:rPr lang="en-US" sz="4800" i="1">
                            <a:latin typeface="Cambria Math" panose="02040503050406030204" pitchFamily="18" charset="0"/>
                          </a:rPr>
                        </m:ctrlPr>
                      </m:dPr>
                      <m:e>
                        <m:r>
                          <a:rPr lang="en-US" sz="4800" b="0" i="1" smtClean="0">
                            <a:latin typeface="Cambria Math" panose="02040503050406030204" pitchFamily="18" charset="0"/>
                          </a:rPr>
                          <m:t>𝑛</m:t>
                        </m:r>
                      </m:e>
                    </m:d>
                  </m:oMath>
                </a14:m>
                <a:r>
                  <a:rPr lang="en-US" sz="4800" dirty="0"/>
                  <a:t>. &lt;- </a:t>
                </a:r>
                <a:r>
                  <a:rPr lang="en-US" sz="4800" b="1" dirty="0">
                    <a:latin typeface="Avenir Black" panose="02000503020000020003" pitchFamily="2" charset="0"/>
                  </a:rPr>
                  <a:t>Overstatement</a:t>
                </a:r>
                <a:r>
                  <a:rPr lang="en-US" sz="4800" dirty="0"/>
                  <a:t>, because by omitting “worst-case”, we’re left with a blanket statement covering all cases.</a:t>
                </a:r>
              </a:p>
              <a:p>
                <a:pPr lvl="1">
                  <a:spcBef>
                    <a:spcPts val="0"/>
                  </a:spcBef>
                  <a:spcAft>
                    <a:spcPts val="1200"/>
                  </a:spcAft>
                </a:pPr>
                <a:r>
                  <a:rPr lang="en-US" sz="4800" dirty="0"/>
                  <a:t>Insertion sort’s </a:t>
                </a:r>
                <a:r>
                  <a:rPr lang="en-US" sz="4800" b="1" dirty="0">
                    <a:latin typeface="Avenir Black" panose="02000503020000020003" pitchFamily="2" charset="0"/>
                  </a:rPr>
                  <a:t>running time</a:t>
                </a:r>
                <a:r>
                  <a:rPr lang="en-US" sz="4800" dirty="0"/>
                  <a:t> is </a:t>
                </a:r>
                <a14:m>
                  <m:oMath xmlns:m="http://schemas.openxmlformats.org/officeDocument/2006/math">
                    <m:r>
                      <m:rPr>
                        <m:sty m:val="p"/>
                      </m:rPr>
                      <a:rPr lang="en-US" sz="4800">
                        <a:latin typeface="Cambria Math" panose="02040503050406030204" pitchFamily="18" charset="0"/>
                      </a:rPr>
                      <m:t>O</m:t>
                    </m:r>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e>
                    </m:d>
                  </m:oMath>
                </a14:m>
                <a:r>
                  <a:rPr lang="en-US" sz="4800" dirty="0"/>
                  <a:t>. &lt;- </a:t>
                </a:r>
                <a:r>
                  <a:rPr lang="en-US" sz="4800" b="1" dirty="0">
                    <a:latin typeface="Avenir Black" panose="02000503020000020003" pitchFamily="2" charset="0"/>
                  </a:rPr>
                  <a:t>Correct</a:t>
                </a:r>
                <a:r>
                  <a:rPr lang="en-US" sz="4800" dirty="0"/>
                  <a:t>, in all cases, its running time grows no faster than </a:t>
                </a:r>
                <a14:m>
                  <m:oMath xmlns:m="http://schemas.openxmlformats.org/officeDocument/2006/math">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oMath>
                </a14:m>
                <a:r>
                  <a:rPr lang="en-US" sz="4800" dirty="0"/>
                  <a:t>.</a:t>
                </a:r>
              </a:p>
              <a:p>
                <a:pPr lvl="1">
                  <a:spcBef>
                    <a:spcPts val="0"/>
                  </a:spcBef>
                  <a:spcAft>
                    <a:spcPts val="1200"/>
                  </a:spcAft>
                </a:pPr>
                <a:r>
                  <a:rPr lang="en-US" sz="4800" dirty="0"/>
                  <a:t>Insertion sort’s </a:t>
                </a:r>
                <a:r>
                  <a:rPr lang="en-US" sz="4800" b="1" dirty="0">
                    <a:latin typeface="Avenir Black" panose="02000503020000020003" pitchFamily="2" charset="0"/>
                  </a:rPr>
                  <a:t>running time</a:t>
                </a:r>
                <a:r>
                  <a:rPr lang="en-US" sz="4800" dirty="0"/>
                  <a:t> is </a:t>
                </a:r>
                <a14:m>
                  <m:oMath xmlns:m="http://schemas.openxmlformats.org/officeDocument/2006/math">
                    <m:r>
                      <m:rPr>
                        <m:sty m:val="p"/>
                      </m:rPr>
                      <a:rPr lang="en-US" sz="4800" b="0" i="0" smtClean="0">
                        <a:latin typeface="Cambria Math" panose="02040503050406030204" pitchFamily="18" charset="0"/>
                      </a:rPr>
                      <m:t>Ω</m:t>
                    </m:r>
                    <m:d>
                      <m:dPr>
                        <m:ctrlPr>
                          <a:rPr lang="en-US" sz="4800" i="1">
                            <a:latin typeface="Cambria Math" panose="02040503050406030204" pitchFamily="18" charset="0"/>
                          </a:rPr>
                        </m:ctrlPr>
                      </m:dPr>
                      <m:e>
                        <m:r>
                          <a:rPr lang="en-US" sz="4800" b="0" i="1" smtClean="0">
                            <a:latin typeface="Cambria Math" panose="02040503050406030204" pitchFamily="18" charset="0"/>
                          </a:rPr>
                          <m:t>𝑛</m:t>
                        </m:r>
                      </m:e>
                    </m:d>
                    <m:r>
                      <a:rPr lang="en-US" sz="4800" i="1">
                        <a:latin typeface="Cambria Math" panose="02040503050406030204" pitchFamily="18" charset="0"/>
                      </a:rPr>
                      <m:t> </m:t>
                    </m:r>
                  </m:oMath>
                </a14:m>
                <a:r>
                  <a:rPr lang="en-US" sz="4800" dirty="0"/>
                  <a:t>&lt;- </a:t>
                </a:r>
                <a:r>
                  <a:rPr lang="en-US" sz="4800" b="1" dirty="0">
                    <a:latin typeface="Avenir Black" panose="02000503020000020003" pitchFamily="2" charset="0"/>
                  </a:rPr>
                  <a:t>Correct</a:t>
                </a:r>
                <a:r>
                  <a:rPr lang="en-US" sz="4800" dirty="0"/>
                  <a:t>, its running time grows at least as fast as </a:t>
                </a:r>
                <a14:m>
                  <m:oMath xmlns:m="http://schemas.openxmlformats.org/officeDocument/2006/math">
                    <m:r>
                      <a:rPr lang="en-US" sz="4800" b="0" i="1" smtClean="0">
                        <a:latin typeface="Cambria Math" panose="02040503050406030204" pitchFamily="18" charset="0"/>
                      </a:rPr>
                      <m:t>𝑛</m:t>
                    </m:r>
                  </m:oMath>
                </a14:m>
                <a:r>
                  <a:rPr lang="en-US" sz="4800" i="1" dirty="0"/>
                  <a:t>.</a:t>
                </a:r>
              </a:p>
              <a:p>
                <a:pPr lvl="1">
                  <a:spcBef>
                    <a:spcPts val="0"/>
                  </a:spcBef>
                  <a:spcAft>
                    <a:spcPts val="1200"/>
                  </a:spcAft>
                </a:pPr>
                <a:endParaRPr lang="en-US" sz="4800" dirty="0"/>
              </a:p>
              <a:p>
                <a:pPr>
                  <a:spcBef>
                    <a:spcPts val="0"/>
                  </a:spcBef>
                  <a:spcAft>
                    <a:spcPts val="1200"/>
                  </a:spcAft>
                </a:pPr>
                <a:endParaRPr lang="en-US" sz="4800" dirty="0"/>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324"/>
                </a:stretch>
              </a:blipFill>
            </p:spPr>
            <p:txBody>
              <a:bodyPr/>
              <a:lstStyle/>
              <a:p>
                <a:r>
                  <a:rPr lang="en-US">
                    <a:noFill/>
                  </a:rPr>
                  <a:t> </a:t>
                </a:r>
              </a:p>
            </p:txBody>
          </p:sp>
        </mc:Fallback>
      </mc:AlternateContent>
    </p:spTree>
    <p:extLst>
      <p:ext uri="{BB962C8B-B14F-4D97-AF65-F5344CB8AC3E}">
        <p14:creationId xmlns:p14="http://schemas.microsoft.com/office/powerpoint/2010/main" val="39077727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Asymptotic notation</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Wrong use of asymptotic notations to characterize running times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Autofit/>
              </a:bodyPr>
              <a:lstStyle/>
              <a:p>
                <a:pPr>
                  <a:spcBef>
                    <a:spcPts val="0"/>
                  </a:spcBef>
                  <a:spcAft>
                    <a:spcPts val="1200"/>
                  </a:spcAft>
                </a:pPr>
                <a:r>
                  <a:rPr lang="en-US" sz="4800" dirty="0"/>
                  <a:t>People occasionally conflate </a:t>
                </a:r>
                <a14:m>
                  <m:oMath xmlns:m="http://schemas.openxmlformats.org/officeDocument/2006/math">
                    <m:r>
                      <a:rPr lang="en-US" sz="4800" i="1" dirty="0" smtClean="0">
                        <a:latin typeface="Cambria Math" panose="02040503050406030204" pitchFamily="18" charset="0"/>
                      </a:rPr>
                      <m:t>𝑂</m:t>
                    </m:r>
                  </m:oMath>
                </a14:m>
                <a:r>
                  <a:rPr lang="en-US" sz="4800" dirty="0"/>
                  <a:t>-notation with </a:t>
                </a:r>
                <a14:m>
                  <m:oMath xmlns:m="http://schemas.openxmlformats.org/officeDocument/2006/math">
                    <m:r>
                      <m:rPr>
                        <m:sty m:val="p"/>
                      </m:rPr>
                      <a:rPr lang="en-US" sz="4800" dirty="0">
                        <a:latin typeface="Cambria Math" panose="02040503050406030204" pitchFamily="18" charset="0"/>
                      </a:rPr>
                      <m:t>Θ</m:t>
                    </m:r>
                  </m:oMath>
                </a14:m>
                <a:r>
                  <a:rPr lang="en-US" sz="4800" dirty="0"/>
                  <a:t>-notation by mistakenly using </a:t>
                </a:r>
                <a14:m>
                  <m:oMath xmlns:m="http://schemas.openxmlformats.org/officeDocument/2006/math">
                    <m:r>
                      <a:rPr lang="en-US" sz="4800" b="0" i="1" dirty="0" smtClean="0">
                        <a:latin typeface="Cambria Math" panose="02040503050406030204" pitchFamily="18" charset="0"/>
                      </a:rPr>
                      <m:t>𝑂</m:t>
                    </m:r>
                  </m:oMath>
                </a14:m>
                <a:r>
                  <a:rPr lang="en-US" sz="4800" dirty="0"/>
                  <a:t>-notation to indicate an asymptotically tight bound.</a:t>
                </a:r>
              </a:p>
              <a:p>
                <a:pPr lvl="1">
                  <a:spcBef>
                    <a:spcPts val="0"/>
                  </a:spcBef>
                  <a:spcAft>
                    <a:spcPts val="1200"/>
                  </a:spcAft>
                </a:pPr>
                <a:r>
                  <a:rPr lang="en-US" sz="4800" dirty="0"/>
                  <a:t>“An </a:t>
                </a:r>
                <a14:m>
                  <m:oMath xmlns:m="http://schemas.openxmlformats.org/officeDocument/2006/math">
                    <m:r>
                      <m:rPr>
                        <m:sty m:val="p"/>
                      </m:rPr>
                      <a:rPr lang="en-US" sz="4800" dirty="0" smtClean="0">
                        <a:latin typeface="Cambria Math" panose="02040503050406030204" pitchFamily="18" charset="0"/>
                      </a:rPr>
                      <m:t>O</m:t>
                    </m:r>
                    <m:r>
                      <a:rPr lang="en-US" sz="4800" i="1">
                        <a:latin typeface="Cambria Math" panose="02040503050406030204" pitchFamily="18" charset="0"/>
                      </a:rPr>
                      <m:t>(</m:t>
                    </m:r>
                    <m:r>
                      <a:rPr lang="en-US" sz="4800" b="0" i="1" smtClean="0">
                        <a:latin typeface="Cambria Math" panose="02040503050406030204" pitchFamily="18" charset="0"/>
                      </a:rPr>
                      <m:t>𝑛</m:t>
                    </m:r>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𝑛</m:t>
                        </m:r>
                      </m:e>
                    </m:func>
                    <m:r>
                      <a:rPr lang="en-US" sz="4800" i="1">
                        <a:latin typeface="Cambria Math" panose="02040503050406030204" pitchFamily="18" charset="0"/>
                      </a:rPr>
                      <m:t>)</m:t>
                    </m:r>
                  </m:oMath>
                </a14:m>
                <a:r>
                  <a:rPr lang="en-US" sz="4800" dirty="0"/>
                  <a:t>-time algorithm runs faster than an </a:t>
                </a:r>
                <a14:m>
                  <m:oMath xmlns:m="http://schemas.openxmlformats.org/officeDocument/2006/math">
                    <m:r>
                      <m:rPr>
                        <m:sty m:val="p"/>
                      </m:rPr>
                      <a:rPr lang="en-US" sz="4800" dirty="0">
                        <a:latin typeface="Cambria Math" panose="02040503050406030204" pitchFamily="18" charset="0"/>
                      </a:rPr>
                      <m:t>O</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b="0" i="1" smtClean="0">
                            <a:latin typeface="Cambria Math" panose="02040503050406030204" pitchFamily="18" charset="0"/>
                          </a:rPr>
                          <m:t>2</m:t>
                        </m:r>
                      </m:sup>
                    </m:sSup>
                    <m:r>
                      <a:rPr lang="en-US" sz="4800" i="1">
                        <a:latin typeface="Cambria Math" panose="02040503050406030204" pitchFamily="18" charset="0"/>
                      </a:rPr>
                      <m:t>)</m:t>
                    </m:r>
                  </m:oMath>
                </a14:m>
                <a:r>
                  <a:rPr lang="en-US" sz="4800" dirty="0"/>
                  <a:t>-time algorithm”. &lt;- </a:t>
                </a:r>
                <a:r>
                  <a:rPr lang="en-US" sz="4800" b="1" dirty="0">
                    <a:latin typeface="Avenir Black" panose="02000503020000020003" pitchFamily="2" charset="0"/>
                  </a:rPr>
                  <a:t>Incorrect</a:t>
                </a:r>
                <a:r>
                  <a:rPr lang="en-US" sz="4800" dirty="0"/>
                  <a:t>, O-notation denotes only an asymptotic upper bound, that so-called </a:t>
                </a:r>
                <a14:m>
                  <m:oMath xmlns:m="http://schemas.openxmlformats.org/officeDocument/2006/math">
                    <m:r>
                      <m:rPr>
                        <m:sty m:val="p"/>
                      </m:rPr>
                      <a:rPr lang="en-US" sz="4800" dirty="0">
                        <a:latin typeface="Cambria Math" panose="02040503050406030204" pitchFamily="18" charset="0"/>
                      </a:rPr>
                      <m:t>O</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2</m:t>
                        </m:r>
                      </m:sup>
                    </m:sSup>
                    <m:r>
                      <a:rPr lang="en-US" sz="4800" i="1">
                        <a:latin typeface="Cambria Math" panose="02040503050406030204" pitchFamily="18" charset="0"/>
                      </a:rPr>
                      <m:t>)</m:t>
                    </m:r>
                  </m:oMath>
                </a14:m>
                <a:r>
                  <a:rPr lang="en-US" sz="4800" dirty="0"/>
                  <a:t>-time algorithm might run in </a:t>
                </a:r>
                <a14:m>
                  <m:oMath xmlns:m="http://schemas.openxmlformats.org/officeDocument/2006/math">
                    <m:r>
                      <m:rPr>
                        <m:sty m:val="p"/>
                      </m:rPr>
                      <a:rPr lang="en-US" sz="4800" i="0" dirty="0" smtClean="0">
                        <a:latin typeface="Cambria Math" panose="02040503050406030204" pitchFamily="18" charset="0"/>
                      </a:rPr>
                      <m:t>Θ</m:t>
                    </m:r>
                    <m:r>
                      <a:rPr lang="en-US" sz="4800" i="1">
                        <a:latin typeface="Cambria Math" panose="02040503050406030204" pitchFamily="18" charset="0"/>
                      </a:rPr>
                      <m:t>(</m:t>
                    </m:r>
                    <m:r>
                      <a:rPr lang="en-US" sz="4800" b="0" i="1" smtClean="0">
                        <a:latin typeface="Cambria Math" panose="02040503050406030204" pitchFamily="18" charset="0"/>
                      </a:rPr>
                      <m:t>𝑛</m:t>
                    </m:r>
                    <m:r>
                      <a:rPr lang="en-US" sz="4800" i="1">
                        <a:latin typeface="Cambria Math" panose="02040503050406030204" pitchFamily="18" charset="0"/>
                      </a:rPr>
                      <m:t>)</m:t>
                    </m:r>
                  </m:oMath>
                </a14:m>
                <a:r>
                  <a:rPr lang="en-US" sz="4800" dirty="0"/>
                  <a:t>-time.</a:t>
                </a:r>
              </a:p>
              <a:p>
                <a:pPr>
                  <a:spcBef>
                    <a:spcPts val="0"/>
                  </a:spcBef>
                  <a:spcAft>
                    <a:spcPts val="1200"/>
                  </a:spcAft>
                </a:pPr>
                <a:endParaRPr lang="en-US" sz="4800" dirty="0"/>
              </a:p>
              <a:p>
                <a:pPr lvl="1">
                  <a:spcBef>
                    <a:spcPts val="0"/>
                  </a:spcBef>
                  <a:spcAft>
                    <a:spcPts val="1200"/>
                  </a:spcAft>
                </a:pPr>
                <a:endParaRPr lang="en-US" sz="4800" dirty="0"/>
              </a:p>
              <a:p>
                <a:pPr>
                  <a:spcBef>
                    <a:spcPts val="0"/>
                  </a:spcBef>
                  <a:spcAft>
                    <a:spcPts val="1200"/>
                  </a:spcAft>
                </a:pPr>
                <a:endParaRPr lang="en-US" sz="4800" dirty="0"/>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035" r="-63"/>
                </a:stretch>
              </a:blipFill>
            </p:spPr>
            <p:txBody>
              <a:bodyPr/>
              <a:lstStyle/>
              <a:p>
                <a:r>
                  <a:rPr lang="en-US">
                    <a:noFill/>
                  </a:rPr>
                  <a:t> </a:t>
                </a:r>
              </a:p>
            </p:txBody>
          </p:sp>
        </mc:Fallback>
      </mc:AlternateContent>
    </p:spTree>
    <p:extLst>
      <p:ext uri="{BB962C8B-B14F-4D97-AF65-F5344CB8AC3E}">
        <p14:creationId xmlns:p14="http://schemas.microsoft.com/office/powerpoint/2010/main" val="194613521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t>There are several functions and notations that you need to know to be able to compare asymptotic notations:</a:t>
            </a:r>
          </a:p>
          <a:p>
            <a:pPr lvl="1">
              <a:spcBef>
                <a:spcPts val="0"/>
              </a:spcBef>
            </a:pPr>
            <a:r>
              <a:rPr lang="en-US" sz="4800" dirty="0"/>
              <a:t>Monotonicity</a:t>
            </a:r>
          </a:p>
          <a:p>
            <a:pPr lvl="1">
              <a:spcBef>
                <a:spcPts val="0"/>
              </a:spcBef>
            </a:pPr>
            <a:r>
              <a:rPr lang="en-US" sz="4800" dirty="0"/>
              <a:t>Polynomials</a:t>
            </a:r>
          </a:p>
          <a:p>
            <a:pPr lvl="1">
              <a:spcBef>
                <a:spcPts val="0"/>
              </a:spcBef>
            </a:pPr>
            <a:r>
              <a:rPr lang="en-US" sz="4800" dirty="0"/>
              <a:t>Exponentials</a:t>
            </a:r>
          </a:p>
          <a:p>
            <a:pPr lvl="1">
              <a:spcBef>
                <a:spcPts val="0"/>
              </a:spcBef>
            </a:pPr>
            <a:r>
              <a:rPr lang="en-US" sz="4800" dirty="0"/>
              <a:t>Logarithms</a:t>
            </a:r>
          </a:p>
          <a:p>
            <a:pPr lvl="1">
              <a:spcBef>
                <a:spcPts val="0"/>
              </a:spcBef>
            </a:pPr>
            <a:r>
              <a:rPr lang="en-US" sz="4800" dirty="0"/>
              <a:t>Factorials</a:t>
            </a:r>
          </a:p>
          <a:p>
            <a:pPr lvl="1">
              <a:spcBef>
                <a:spcPts val="0"/>
              </a:spcBef>
            </a:pPr>
            <a:r>
              <a:rPr lang="en-US" sz="4800" dirty="0"/>
              <a:t>Functional iteration</a:t>
            </a:r>
          </a:p>
          <a:p>
            <a:pPr lvl="1">
              <a:spcBef>
                <a:spcPts val="0"/>
              </a:spcBef>
            </a:pPr>
            <a:r>
              <a:rPr lang="en-US" sz="4800" dirty="0"/>
              <a:t>The iterated logarithm function</a:t>
            </a:r>
          </a:p>
          <a:p>
            <a:pPr lvl="1">
              <a:spcBef>
                <a:spcPts val="0"/>
              </a:spcBef>
            </a:pPr>
            <a:r>
              <a:rPr lang="en-US" sz="4800" dirty="0"/>
              <a:t>Fibonacci numbers</a:t>
            </a:r>
          </a:p>
        </p:txBody>
      </p:sp>
    </p:spTree>
    <p:extLst>
      <p:ext uri="{BB962C8B-B14F-4D97-AF65-F5344CB8AC3E}">
        <p14:creationId xmlns:p14="http://schemas.microsoft.com/office/powerpoint/2010/main" val="42424827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solidFill>
                      <a:schemeClr val="accent4">
                        <a:lumMod val="60000"/>
                        <a:lumOff val="40000"/>
                      </a:schemeClr>
                    </a:solidFill>
                    <a:latin typeface="Avenir Medium" panose="02000503020000020003" pitchFamily="2" charset="0"/>
                  </a:rPr>
                  <a:t>Monotonicity</a:t>
                </a:r>
              </a:p>
              <a:p>
                <a:pPr lvl="1">
                  <a:spcBef>
                    <a:spcPts val="0"/>
                  </a:spcBef>
                </a:pPr>
                <a:r>
                  <a:rPr lang="en-US" sz="4800" dirty="0">
                    <a:latin typeface="Avenir" panose="02000503020000020003" pitchFamily="2" charset="0"/>
                  </a:rPr>
                  <a:t>A function f(n) is </a:t>
                </a:r>
                <a:r>
                  <a:rPr lang="en-US" sz="4800" dirty="0">
                    <a:solidFill>
                      <a:schemeClr val="accent4">
                        <a:lumMod val="60000"/>
                        <a:lumOff val="40000"/>
                      </a:schemeClr>
                    </a:solidFill>
                    <a:latin typeface="Avenir" panose="02000503020000020003" pitchFamily="2" charset="0"/>
                  </a:rPr>
                  <a:t>monotonically increasing </a:t>
                </a:r>
                <a:r>
                  <a:rPr lang="en-US" sz="4800" dirty="0">
                    <a:latin typeface="Avenir" panose="02000503020000020003" pitchFamily="2" charset="0"/>
                  </a:rPr>
                  <a:t>if </a:t>
                </a:r>
                <a14:m>
                  <m:oMath xmlns:m="http://schemas.openxmlformats.org/officeDocument/2006/math">
                    <m:r>
                      <m:rPr>
                        <m:sty m:val="p"/>
                      </m:rPr>
                      <a:rPr lang="en-US" sz="4800" b="0" i="0" smtClean="0">
                        <a:latin typeface="Cambria Math" panose="02040503050406030204" pitchFamily="18" charset="0"/>
                      </a:rPr>
                      <m:t>m</m:t>
                    </m:r>
                    <m:r>
                      <a:rPr lang="en-US" sz="4800" b="0" i="0" smtClean="0">
                        <a:latin typeface="Cambria Math" panose="02040503050406030204" pitchFamily="18" charset="0"/>
                        <a:ea typeface="Cambria Math" panose="02040503050406030204" pitchFamily="18" charset="0"/>
                      </a:rPr>
                      <m:t>≤</m:t>
                    </m:r>
                    <m:r>
                      <m:rPr>
                        <m:sty m:val="p"/>
                      </m:rPr>
                      <a:rPr lang="en-US" sz="4800" b="0" i="0" smtClean="0">
                        <a:latin typeface="Cambria Math" panose="02040503050406030204" pitchFamily="18" charset="0"/>
                        <a:ea typeface="Cambria Math" panose="02040503050406030204" pitchFamily="18" charset="0"/>
                      </a:rPr>
                      <m:t>n</m:t>
                    </m:r>
                  </m:oMath>
                </a14:m>
                <a:r>
                  <a:rPr lang="en-US" sz="4800" dirty="0">
                    <a:latin typeface="Avenir" panose="02000503020000020003" pitchFamily="2" charset="0"/>
                  </a:rPr>
                  <a:t> implies </a:t>
                </a:r>
                <a14:m>
                  <m:oMath xmlns:m="http://schemas.openxmlformats.org/officeDocument/2006/math">
                    <m:r>
                      <m:rPr>
                        <m:sty m:val="p"/>
                      </m:rPr>
                      <a:rPr lang="en-US" sz="4800" b="0" i="0" smtClean="0">
                        <a:latin typeface="Cambria Math" panose="02040503050406030204" pitchFamily="18" charset="0"/>
                      </a:rPr>
                      <m:t>f</m:t>
                    </m:r>
                    <m:r>
                      <a:rPr lang="en-US" sz="4800" b="0" i="0" smtClean="0">
                        <a:latin typeface="Cambria Math" panose="02040503050406030204" pitchFamily="18" charset="0"/>
                      </a:rPr>
                      <m:t>(</m:t>
                    </m:r>
                    <m:r>
                      <m:rPr>
                        <m:sty m:val="p"/>
                      </m:rPr>
                      <a:rPr lang="en-US" sz="4800" b="0" i="0">
                        <a:latin typeface="Cambria Math" panose="02040503050406030204" pitchFamily="18" charset="0"/>
                      </a:rPr>
                      <m:t>m</m:t>
                    </m:r>
                    <m:r>
                      <a:rPr lang="en-US" sz="4800" b="0" i="0" smtClean="0">
                        <a:latin typeface="Cambria Math" panose="02040503050406030204" pitchFamily="18" charset="0"/>
                      </a:rPr>
                      <m:t>)</m:t>
                    </m:r>
                    <m:r>
                      <a:rPr lang="en-US" sz="4800" b="0" i="0">
                        <a:latin typeface="Cambria Math" panose="02040503050406030204" pitchFamily="18" charset="0"/>
                        <a:ea typeface="Cambria Math" panose="02040503050406030204" pitchFamily="18" charset="0"/>
                      </a:rPr>
                      <m:t>≤</m:t>
                    </m:r>
                    <m:r>
                      <m:rPr>
                        <m:sty m:val="p"/>
                      </m:rPr>
                      <a:rPr lang="en-US" sz="4800" b="0" i="0" smtClean="0">
                        <a:latin typeface="Cambria Math" panose="02040503050406030204" pitchFamily="18" charset="0"/>
                        <a:ea typeface="Cambria Math" panose="02040503050406030204" pitchFamily="18" charset="0"/>
                      </a:rPr>
                      <m:t>f</m:t>
                    </m:r>
                    <m:r>
                      <a:rPr lang="en-US" sz="4800" b="0" i="0" smtClean="0">
                        <a:latin typeface="Cambria Math" panose="02040503050406030204" pitchFamily="18" charset="0"/>
                        <a:ea typeface="Cambria Math" panose="02040503050406030204" pitchFamily="18" charset="0"/>
                      </a:rPr>
                      <m:t>(</m:t>
                    </m:r>
                    <m:r>
                      <m:rPr>
                        <m:sty m:val="p"/>
                      </m:rPr>
                      <a:rPr lang="en-US" sz="4800" b="0" i="0">
                        <a:latin typeface="Cambria Math" panose="02040503050406030204" pitchFamily="18" charset="0"/>
                        <a:ea typeface="Cambria Math" panose="02040503050406030204" pitchFamily="18" charset="0"/>
                      </a:rPr>
                      <m:t>n</m:t>
                    </m:r>
                    <m:r>
                      <a:rPr lang="en-US" sz="4800" b="0" i="0" smtClean="0">
                        <a:latin typeface="Cambria Math" panose="02040503050406030204" pitchFamily="18" charset="0"/>
                        <a:ea typeface="Cambria Math" panose="02040503050406030204" pitchFamily="18" charset="0"/>
                      </a:rPr>
                      <m:t>)</m:t>
                    </m:r>
                  </m:oMath>
                </a14:m>
                <a:r>
                  <a:rPr lang="en-US" sz="4800" dirty="0">
                    <a:latin typeface="Avenir" panose="02000503020000020003" pitchFamily="2" charset="0"/>
                  </a:rPr>
                  <a:t>.</a:t>
                </a:r>
              </a:p>
              <a:p>
                <a:pPr lvl="1">
                  <a:spcBef>
                    <a:spcPts val="0"/>
                  </a:spcBef>
                </a:pPr>
                <a:r>
                  <a:rPr lang="en-US" sz="4800" dirty="0">
                    <a:latin typeface="Avenir" panose="02000503020000020003" pitchFamily="2" charset="0"/>
                  </a:rPr>
                  <a:t>Similarly, it is </a:t>
                </a:r>
                <a:r>
                  <a:rPr lang="en-US" sz="4800" dirty="0">
                    <a:solidFill>
                      <a:schemeClr val="accent4">
                        <a:lumMod val="60000"/>
                        <a:lumOff val="40000"/>
                      </a:schemeClr>
                    </a:solidFill>
                    <a:latin typeface="Avenir" panose="02000503020000020003" pitchFamily="2" charset="0"/>
                  </a:rPr>
                  <a:t>monotonically decreasing </a:t>
                </a:r>
                <a:r>
                  <a:rPr lang="en-US" sz="4800" dirty="0">
                    <a:latin typeface="Avenir" panose="02000503020000020003" pitchFamily="2" charset="0"/>
                  </a:rPr>
                  <a:t>if </a:t>
                </a:r>
                <a14:m>
                  <m:oMath xmlns:m="http://schemas.openxmlformats.org/officeDocument/2006/math">
                    <m:r>
                      <m:rPr>
                        <m:sty m:val="p"/>
                      </m:rPr>
                      <a:rPr lang="en-US" sz="4800" b="0" i="0" smtClean="0">
                        <a:latin typeface="Cambria Math" panose="02040503050406030204" pitchFamily="18" charset="0"/>
                      </a:rPr>
                      <m:t>m</m:t>
                    </m:r>
                    <m:r>
                      <a:rPr lang="en-US" sz="4800" b="0" i="0" smtClean="0">
                        <a:latin typeface="Cambria Math" panose="02040503050406030204" pitchFamily="18" charset="0"/>
                        <a:ea typeface="Cambria Math" panose="02040503050406030204" pitchFamily="18" charset="0"/>
                      </a:rPr>
                      <m:t>≤</m:t>
                    </m:r>
                    <m:r>
                      <m:rPr>
                        <m:sty m:val="p"/>
                      </m:rPr>
                      <a:rPr lang="en-US" sz="4800" b="0" i="0" smtClean="0">
                        <a:latin typeface="Cambria Math" panose="02040503050406030204" pitchFamily="18" charset="0"/>
                        <a:ea typeface="Cambria Math" panose="02040503050406030204" pitchFamily="18" charset="0"/>
                      </a:rPr>
                      <m:t>n</m:t>
                    </m:r>
                  </m:oMath>
                </a14:m>
                <a:r>
                  <a:rPr lang="en-US" sz="4800" dirty="0">
                    <a:latin typeface="Avenir" panose="02000503020000020003" pitchFamily="2" charset="0"/>
                  </a:rPr>
                  <a:t> implies </a:t>
                </a:r>
                <a14:m>
                  <m:oMath xmlns:m="http://schemas.openxmlformats.org/officeDocument/2006/math">
                    <m:r>
                      <m:rPr>
                        <m:sty m:val="p"/>
                      </m:rPr>
                      <a:rPr lang="en-US" sz="4800" b="0" i="0" smtClean="0">
                        <a:latin typeface="Cambria Math" panose="02040503050406030204" pitchFamily="18" charset="0"/>
                      </a:rPr>
                      <m:t>f</m:t>
                    </m:r>
                    <m:r>
                      <a:rPr lang="en-US" sz="4800" b="0" i="0" smtClean="0">
                        <a:latin typeface="Cambria Math" panose="02040503050406030204" pitchFamily="18" charset="0"/>
                      </a:rPr>
                      <m:t>(</m:t>
                    </m:r>
                    <m:r>
                      <m:rPr>
                        <m:sty m:val="p"/>
                      </m:rPr>
                      <a:rPr lang="en-US" sz="4800" b="0" i="0">
                        <a:latin typeface="Cambria Math" panose="02040503050406030204" pitchFamily="18" charset="0"/>
                      </a:rPr>
                      <m:t>m</m:t>
                    </m:r>
                    <m:r>
                      <a:rPr lang="en-US" sz="4800" b="0" i="0" smtClean="0">
                        <a:latin typeface="Cambria Math" panose="02040503050406030204" pitchFamily="18" charset="0"/>
                      </a:rPr>
                      <m:t>)</m:t>
                    </m:r>
                    <m:r>
                      <a:rPr lang="en-US" sz="4800" b="0" i="0">
                        <a:latin typeface="Cambria Math" panose="02040503050406030204" pitchFamily="18" charset="0"/>
                        <a:ea typeface="Cambria Math" panose="02040503050406030204" pitchFamily="18" charset="0"/>
                      </a:rPr>
                      <m:t>≥</m:t>
                    </m:r>
                    <m:r>
                      <m:rPr>
                        <m:sty m:val="p"/>
                      </m:rPr>
                      <a:rPr lang="en-US" sz="4800" b="0" i="0" smtClean="0">
                        <a:latin typeface="Cambria Math" panose="02040503050406030204" pitchFamily="18" charset="0"/>
                        <a:ea typeface="Cambria Math" panose="02040503050406030204" pitchFamily="18" charset="0"/>
                      </a:rPr>
                      <m:t>f</m:t>
                    </m:r>
                    <m:r>
                      <a:rPr lang="en-US" sz="4800" b="0" i="0" smtClean="0">
                        <a:latin typeface="Cambria Math" panose="02040503050406030204" pitchFamily="18" charset="0"/>
                        <a:ea typeface="Cambria Math" panose="02040503050406030204" pitchFamily="18" charset="0"/>
                      </a:rPr>
                      <m:t>(</m:t>
                    </m:r>
                    <m:r>
                      <m:rPr>
                        <m:sty m:val="p"/>
                      </m:rPr>
                      <a:rPr lang="en-US" sz="4800" b="0" i="0">
                        <a:latin typeface="Cambria Math" panose="02040503050406030204" pitchFamily="18" charset="0"/>
                        <a:ea typeface="Cambria Math" panose="02040503050406030204" pitchFamily="18" charset="0"/>
                      </a:rPr>
                      <m:t>n</m:t>
                    </m:r>
                    <m:r>
                      <a:rPr lang="en-US" sz="4800" b="0" i="0" smtClean="0">
                        <a:latin typeface="Cambria Math" panose="02040503050406030204" pitchFamily="18" charset="0"/>
                        <a:ea typeface="Cambria Math" panose="02040503050406030204" pitchFamily="18" charset="0"/>
                      </a:rPr>
                      <m:t>)</m:t>
                    </m:r>
                  </m:oMath>
                </a14:m>
                <a:r>
                  <a:rPr lang="en-US" sz="4800" dirty="0">
                    <a:latin typeface="Avenir" panose="02000503020000020003" pitchFamily="2" charset="0"/>
                  </a:rPr>
                  <a:t>.</a:t>
                </a:r>
              </a:p>
              <a:p>
                <a:pPr lvl="1">
                  <a:spcBef>
                    <a:spcPts val="0"/>
                  </a:spcBef>
                </a:pPr>
                <a:r>
                  <a:rPr lang="en-US" sz="4800" dirty="0">
                    <a:latin typeface="Avenir" panose="02000503020000020003" pitchFamily="2" charset="0"/>
                  </a:rPr>
                  <a:t>A function f(n) is </a:t>
                </a:r>
                <a:r>
                  <a:rPr lang="en-US" sz="4800" dirty="0">
                    <a:solidFill>
                      <a:schemeClr val="accent4">
                        <a:lumMod val="60000"/>
                        <a:lumOff val="40000"/>
                      </a:schemeClr>
                    </a:solidFill>
                    <a:latin typeface="Avenir" panose="02000503020000020003" pitchFamily="2" charset="0"/>
                  </a:rPr>
                  <a:t>strictly increasing </a:t>
                </a:r>
                <a:r>
                  <a:rPr lang="en-US" sz="4800" dirty="0">
                    <a:latin typeface="Avenir" panose="02000503020000020003" pitchFamily="2" charset="0"/>
                  </a:rPr>
                  <a:t>if </a:t>
                </a:r>
                <a14:m>
                  <m:oMath xmlns:m="http://schemas.openxmlformats.org/officeDocument/2006/math">
                    <m:r>
                      <m:rPr>
                        <m:sty m:val="p"/>
                      </m:rPr>
                      <a:rPr lang="en-US" sz="4800" b="0" i="0" smtClean="0">
                        <a:latin typeface="Cambria Math" panose="02040503050406030204" pitchFamily="18" charset="0"/>
                      </a:rPr>
                      <m:t>m</m:t>
                    </m:r>
                    <m:r>
                      <a:rPr lang="en-US" sz="4800" b="0" i="0" smtClean="0">
                        <a:latin typeface="Cambria Math" panose="02040503050406030204" pitchFamily="18" charset="0"/>
                      </a:rPr>
                      <m:t>&lt;</m:t>
                    </m:r>
                    <m:r>
                      <m:rPr>
                        <m:sty m:val="p"/>
                      </m:rPr>
                      <a:rPr lang="en-US" sz="4800" b="0" i="0" smtClean="0">
                        <a:latin typeface="Cambria Math" panose="02040503050406030204" pitchFamily="18" charset="0"/>
                        <a:ea typeface="Cambria Math" panose="02040503050406030204" pitchFamily="18" charset="0"/>
                      </a:rPr>
                      <m:t>n</m:t>
                    </m:r>
                  </m:oMath>
                </a14:m>
                <a:r>
                  <a:rPr lang="en-US" sz="4800" dirty="0">
                    <a:latin typeface="Avenir" panose="02000503020000020003" pitchFamily="2" charset="0"/>
                  </a:rPr>
                  <a:t> implies </a:t>
                </a:r>
                <a14:m>
                  <m:oMath xmlns:m="http://schemas.openxmlformats.org/officeDocument/2006/math">
                    <m:r>
                      <m:rPr>
                        <m:sty m:val="p"/>
                      </m:rPr>
                      <a:rPr lang="en-US" sz="4800" b="0" i="0" smtClean="0">
                        <a:latin typeface="Cambria Math" panose="02040503050406030204" pitchFamily="18" charset="0"/>
                      </a:rPr>
                      <m:t>f</m:t>
                    </m:r>
                    <m:d>
                      <m:dPr>
                        <m:ctrlPr>
                          <a:rPr lang="en-US" sz="4800" b="0" i="1" smtClean="0">
                            <a:latin typeface="Cambria Math" panose="02040503050406030204" pitchFamily="18" charset="0"/>
                          </a:rPr>
                        </m:ctrlPr>
                      </m:dPr>
                      <m:e>
                        <m:r>
                          <m:rPr>
                            <m:sty m:val="p"/>
                          </m:rPr>
                          <a:rPr lang="en-US" sz="4800" b="0" i="0">
                            <a:latin typeface="Cambria Math" panose="02040503050406030204" pitchFamily="18" charset="0"/>
                          </a:rPr>
                          <m:t>m</m:t>
                        </m:r>
                      </m:e>
                    </m:d>
                    <m:r>
                      <a:rPr lang="en-US" sz="4800" b="0" i="0" smtClean="0">
                        <a:latin typeface="Cambria Math" panose="02040503050406030204" pitchFamily="18" charset="0"/>
                      </a:rPr>
                      <m:t>&lt;</m:t>
                    </m:r>
                    <m:r>
                      <m:rPr>
                        <m:sty m:val="p"/>
                      </m:rPr>
                      <a:rPr lang="en-US" sz="4800" b="0" i="0" smtClean="0">
                        <a:latin typeface="Cambria Math" panose="02040503050406030204" pitchFamily="18" charset="0"/>
                        <a:ea typeface="Cambria Math" panose="02040503050406030204" pitchFamily="18" charset="0"/>
                      </a:rPr>
                      <m:t>f</m:t>
                    </m:r>
                    <m:r>
                      <a:rPr lang="en-US" sz="4800" b="0" i="0" smtClean="0">
                        <a:latin typeface="Cambria Math" panose="02040503050406030204" pitchFamily="18" charset="0"/>
                        <a:ea typeface="Cambria Math" panose="02040503050406030204" pitchFamily="18" charset="0"/>
                      </a:rPr>
                      <m:t>(</m:t>
                    </m:r>
                    <m:r>
                      <m:rPr>
                        <m:sty m:val="p"/>
                      </m:rPr>
                      <a:rPr lang="en-US" sz="4800" b="0" i="0">
                        <a:latin typeface="Cambria Math" panose="02040503050406030204" pitchFamily="18" charset="0"/>
                        <a:ea typeface="Cambria Math" panose="02040503050406030204" pitchFamily="18" charset="0"/>
                      </a:rPr>
                      <m:t>n</m:t>
                    </m:r>
                    <m:r>
                      <a:rPr lang="en-US" sz="4800" b="0" i="0" smtClean="0">
                        <a:latin typeface="Cambria Math" panose="02040503050406030204" pitchFamily="18" charset="0"/>
                        <a:ea typeface="Cambria Math" panose="02040503050406030204" pitchFamily="18" charset="0"/>
                      </a:rPr>
                      <m:t>)</m:t>
                    </m:r>
                  </m:oMath>
                </a14:m>
                <a:r>
                  <a:rPr lang="en-US" sz="4800" dirty="0">
                    <a:latin typeface="Avenir" panose="02000503020000020003" pitchFamily="2" charset="0"/>
                  </a:rPr>
                  <a:t>.</a:t>
                </a:r>
              </a:p>
              <a:p>
                <a:pPr lvl="1">
                  <a:spcBef>
                    <a:spcPts val="0"/>
                  </a:spcBef>
                </a:pPr>
                <a:r>
                  <a:rPr lang="en-US" sz="4800" dirty="0">
                    <a:latin typeface="Avenir" panose="02000503020000020003" pitchFamily="2" charset="0"/>
                  </a:rPr>
                  <a:t>Similarly, it is </a:t>
                </a:r>
                <a:r>
                  <a:rPr lang="en-US" sz="4800" dirty="0">
                    <a:solidFill>
                      <a:schemeClr val="accent4">
                        <a:lumMod val="60000"/>
                        <a:lumOff val="40000"/>
                      </a:schemeClr>
                    </a:solidFill>
                    <a:latin typeface="Avenir" panose="02000503020000020003" pitchFamily="2" charset="0"/>
                  </a:rPr>
                  <a:t>strictly decreasing </a:t>
                </a:r>
                <a:r>
                  <a:rPr lang="en-US" sz="4800" dirty="0">
                    <a:latin typeface="Avenir" panose="02000503020000020003" pitchFamily="2" charset="0"/>
                  </a:rPr>
                  <a:t>if </a:t>
                </a:r>
                <a14:m>
                  <m:oMath xmlns:m="http://schemas.openxmlformats.org/officeDocument/2006/math">
                    <m:r>
                      <m:rPr>
                        <m:sty m:val="p"/>
                      </m:rPr>
                      <a:rPr lang="en-US" sz="4800" b="0" i="0" smtClean="0">
                        <a:latin typeface="Cambria Math" panose="02040503050406030204" pitchFamily="18" charset="0"/>
                      </a:rPr>
                      <m:t>m</m:t>
                    </m:r>
                    <m:r>
                      <a:rPr lang="en-US" sz="4800" b="0" i="0" smtClean="0">
                        <a:latin typeface="Cambria Math" panose="02040503050406030204" pitchFamily="18" charset="0"/>
                      </a:rPr>
                      <m:t>&lt;</m:t>
                    </m:r>
                    <m:r>
                      <m:rPr>
                        <m:sty m:val="p"/>
                      </m:rPr>
                      <a:rPr lang="en-US" sz="4800" b="0" i="0" smtClean="0">
                        <a:latin typeface="Cambria Math" panose="02040503050406030204" pitchFamily="18" charset="0"/>
                        <a:ea typeface="Cambria Math" panose="02040503050406030204" pitchFamily="18" charset="0"/>
                      </a:rPr>
                      <m:t>n</m:t>
                    </m:r>
                  </m:oMath>
                </a14:m>
                <a:r>
                  <a:rPr lang="en-US" sz="4800" dirty="0">
                    <a:latin typeface="Avenir" panose="02000503020000020003" pitchFamily="2" charset="0"/>
                  </a:rPr>
                  <a:t> implies </a:t>
                </a:r>
                <a14:m>
                  <m:oMath xmlns:m="http://schemas.openxmlformats.org/officeDocument/2006/math">
                    <m:r>
                      <m:rPr>
                        <m:sty m:val="p"/>
                      </m:rPr>
                      <a:rPr lang="en-US" sz="4800" b="0" i="0" smtClean="0">
                        <a:latin typeface="Cambria Math" panose="02040503050406030204" pitchFamily="18" charset="0"/>
                      </a:rPr>
                      <m:t>f</m:t>
                    </m:r>
                    <m:d>
                      <m:dPr>
                        <m:ctrlPr>
                          <a:rPr lang="en-US" sz="4800" b="0" i="1" smtClean="0">
                            <a:latin typeface="Cambria Math" panose="02040503050406030204" pitchFamily="18" charset="0"/>
                          </a:rPr>
                        </m:ctrlPr>
                      </m:dPr>
                      <m:e>
                        <m:r>
                          <m:rPr>
                            <m:sty m:val="p"/>
                          </m:rPr>
                          <a:rPr lang="en-US" sz="4800" b="0" i="0">
                            <a:latin typeface="Cambria Math" panose="02040503050406030204" pitchFamily="18" charset="0"/>
                          </a:rPr>
                          <m:t>m</m:t>
                        </m:r>
                      </m:e>
                    </m:d>
                    <m:r>
                      <a:rPr lang="en-US" sz="4800" b="0" i="0" smtClean="0">
                        <a:latin typeface="Cambria Math" panose="02040503050406030204" pitchFamily="18" charset="0"/>
                      </a:rPr>
                      <m:t>&gt;</m:t>
                    </m:r>
                    <m:r>
                      <m:rPr>
                        <m:sty m:val="p"/>
                      </m:rPr>
                      <a:rPr lang="en-US" sz="4800" b="0" i="0" smtClean="0">
                        <a:latin typeface="Cambria Math" panose="02040503050406030204" pitchFamily="18" charset="0"/>
                        <a:ea typeface="Cambria Math" panose="02040503050406030204" pitchFamily="18" charset="0"/>
                      </a:rPr>
                      <m:t>f</m:t>
                    </m:r>
                    <m:r>
                      <a:rPr lang="en-US" sz="4800" b="0" i="0" smtClean="0">
                        <a:latin typeface="Cambria Math" panose="02040503050406030204" pitchFamily="18" charset="0"/>
                        <a:ea typeface="Cambria Math" panose="02040503050406030204" pitchFamily="18" charset="0"/>
                      </a:rPr>
                      <m:t>(</m:t>
                    </m:r>
                    <m:r>
                      <m:rPr>
                        <m:sty m:val="p"/>
                      </m:rPr>
                      <a:rPr lang="en-US" sz="4800" b="0" i="0">
                        <a:latin typeface="Cambria Math" panose="02040503050406030204" pitchFamily="18" charset="0"/>
                        <a:ea typeface="Cambria Math" panose="02040503050406030204" pitchFamily="18" charset="0"/>
                      </a:rPr>
                      <m:t>n</m:t>
                    </m:r>
                    <m:r>
                      <a:rPr lang="en-US" sz="4800" b="0" i="0" smtClean="0">
                        <a:latin typeface="Cambria Math" panose="02040503050406030204" pitchFamily="18" charset="0"/>
                        <a:ea typeface="Cambria Math" panose="02040503050406030204" pitchFamily="18" charset="0"/>
                      </a:rPr>
                      <m:t>)</m:t>
                    </m:r>
                  </m:oMath>
                </a14:m>
                <a:r>
                  <a:rPr lang="en-US" sz="4800" dirty="0">
                    <a:latin typeface="Avenir" panose="02000503020000020003" pitchFamily="2" charset="0"/>
                  </a:rPr>
                  <a:t>.</a:t>
                </a:r>
              </a:p>
              <a:p>
                <a:pPr lvl="1">
                  <a:spcBef>
                    <a:spcPts val="0"/>
                  </a:spcBef>
                </a:pPr>
                <a:endParaRPr lang="en-US" sz="4800" dirty="0">
                  <a:latin typeface="Avenir" panose="02000503020000020003" pitchFamily="2" charset="0"/>
                </a:endParaRPr>
              </a:p>
              <a:p>
                <a:pPr lvl="1">
                  <a:spcBef>
                    <a:spcPts val="0"/>
                  </a:spcBef>
                </a:pPr>
                <a:endParaRPr lang="en-US" sz="4800" dirty="0">
                  <a:latin typeface="Avenir" panose="02000503020000020003" pitchFamily="2" charset="0"/>
                </a:endParaRP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324"/>
                </a:stretch>
              </a:blipFill>
            </p:spPr>
            <p:txBody>
              <a:bodyPr/>
              <a:lstStyle/>
              <a:p>
                <a:r>
                  <a:rPr lang="en-US">
                    <a:noFill/>
                  </a:rPr>
                  <a:t> </a:t>
                </a:r>
              </a:p>
            </p:txBody>
          </p:sp>
        </mc:Fallback>
      </mc:AlternateContent>
    </p:spTree>
    <p:extLst>
      <p:ext uri="{BB962C8B-B14F-4D97-AF65-F5344CB8AC3E}">
        <p14:creationId xmlns:p14="http://schemas.microsoft.com/office/powerpoint/2010/main" val="24444199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solidFill>
                      <a:schemeClr val="accent4">
                        <a:lumMod val="60000"/>
                        <a:lumOff val="40000"/>
                      </a:schemeClr>
                    </a:solidFill>
                    <a:latin typeface="Avenir Medium" panose="02000503020000020003" pitchFamily="2" charset="0"/>
                  </a:rPr>
                  <a:t>Polynomials</a:t>
                </a:r>
              </a:p>
              <a:p>
                <a:pPr lvl="1">
                  <a:spcBef>
                    <a:spcPts val="0"/>
                  </a:spcBef>
                </a:pPr>
                <a:r>
                  <a:rPr lang="en-US" sz="4800" dirty="0">
                    <a:latin typeface="Avenir" panose="02000503020000020003" pitchFamily="2" charset="0"/>
                  </a:rPr>
                  <a:t>Given a nonnegative integer d, a </a:t>
                </a:r>
                <a:r>
                  <a:rPr lang="en-US" sz="4800" dirty="0">
                    <a:solidFill>
                      <a:schemeClr val="accent4">
                        <a:lumMod val="60000"/>
                        <a:lumOff val="40000"/>
                      </a:schemeClr>
                    </a:solidFill>
                    <a:latin typeface="Avenir" panose="02000503020000020003" pitchFamily="2" charset="0"/>
                  </a:rPr>
                  <a:t>polynomial in n of degree d </a:t>
                </a:r>
                <a:r>
                  <a:rPr lang="en-US" sz="4800" dirty="0">
                    <a:latin typeface="Avenir" panose="02000503020000020003" pitchFamily="2" charset="0"/>
                  </a:rPr>
                  <a:t>is a function p(n) of the form</a:t>
                </a:r>
              </a:p>
              <a:p>
                <a:pPr marL="609600" lvl="1" indent="0">
                  <a:spcBef>
                    <a:spcPts val="0"/>
                  </a:spcBef>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𝑝</m:t>
                      </m:r>
                      <m:d>
                        <m:dPr>
                          <m:ctrlPr>
                            <a:rPr lang="en-US" sz="480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nary>
                        <m:naryPr>
                          <m:chr m:val="∑"/>
                          <m:ctrlPr>
                            <a:rPr lang="en-US" sz="4800" i="1" smtClean="0">
                              <a:latin typeface="Cambria Math" panose="02040503050406030204" pitchFamily="18" charset="0"/>
                            </a:rPr>
                          </m:ctrlPr>
                        </m:naryPr>
                        <m:sub>
                          <m:r>
                            <m:rPr>
                              <m:brk m:alnAt="23"/>
                            </m:rPr>
                            <a:rPr lang="en-US" sz="4800" b="0" i="1" smtClean="0">
                              <a:latin typeface="Cambria Math" panose="02040503050406030204" pitchFamily="18" charset="0"/>
                            </a:rPr>
                            <m:t>𝑖</m:t>
                          </m:r>
                          <m:r>
                            <a:rPr lang="en-US" sz="4800" b="0" i="1" smtClean="0">
                              <a:latin typeface="Cambria Math" panose="02040503050406030204" pitchFamily="18" charset="0"/>
                            </a:rPr>
                            <m:t>=0</m:t>
                          </m:r>
                        </m:sub>
                        <m:sup>
                          <m:r>
                            <a:rPr lang="en-US" sz="4800" b="0" i="1" smtClean="0">
                              <a:latin typeface="Cambria Math" panose="02040503050406030204" pitchFamily="18" charset="0"/>
                            </a:rPr>
                            <m:t>𝑑</m:t>
                          </m:r>
                        </m:sup>
                        <m:e>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𝑎</m:t>
                              </m:r>
                            </m:e>
                            <m:sub>
                              <m:r>
                                <a:rPr lang="en-US" sz="4800" b="0" i="1" smtClean="0">
                                  <a:latin typeface="Cambria Math" panose="02040503050406030204" pitchFamily="18" charset="0"/>
                                </a:rPr>
                                <m:t>𝑖</m:t>
                              </m:r>
                            </m:sub>
                          </m:sSub>
                          <m:sSup>
                            <m:sSupPr>
                              <m:ctrlPr>
                                <a:rPr lang="en-US" sz="480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𝑖</m:t>
                              </m:r>
                            </m:sup>
                          </m:sSup>
                        </m:e>
                      </m:nary>
                    </m:oMath>
                  </m:oMathPara>
                </a14:m>
                <a:endParaRPr lang="en-US" sz="4800" i="1" dirty="0">
                  <a:latin typeface="Avenir" panose="02000503020000020003" pitchFamily="2" charset="0"/>
                </a:endParaRPr>
              </a:p>
              <a:p>
                <a:pPr lvl="1">
                  <a:spcBef>
                    <a:spcPts val="0"/>
                  </a:spcBef>
                </a:pPr>
                <a:endParaRPr lang="en-US" sz="4800" dirty="0">
                  <a:latin typeface="Avenir" panose="02000503020000020003" pitchFamily="2" charset="0"/>
                </a:endParaRPr>
              </a:p>
              <a:p>
                <a:pPr lvl="1">
                  <a:spcBef>
                    <a:spcPts val="0"/>
                  </a:spcBef>
                </a:pPr>
                <a:r>
                  <a:rPr lang="en-US" sz="4800" dirty="0">
                    <a:latin typeface="Avenir" panose="02000503020000020003" pitchFamily="2" charset="0"/>
                  </a:rPr>
                  <a:t>where the constants a0, a1, …, ad are the coefficients of the polynomial and ad</a:t>
                </a:r>
                <a14:m>
                  <m:oMath xmlns:m="http://schemas.openxmlformats.org/officeDocument/2006/math">
                    <m:r>
                      <a:rPr lang="en-US" sz="4800" b="0" i="0" smtClean="0">
                        <a:latin typeface="Cambria Math" panose="02040503050406030204" pitchFamily="18" charset="0"/>
                        <a:ea typeface="Cambria Math" panose="02040503050406030204" pitchFamily="18" charset="0"/>
                      </a:rPr>
                      <m:t>≠</m:t>
                    </m:r>
                  </m:oMath>
                </a14:m>
                <a:r>
                  <a:rPr lang="en-US" sz="4800" dirty="0">
                    <a:latin typeface="Avenir" panose="02000503020000020003" pitchFamily="2" charset="0"/>
                  </a:rPr>
                  <a:t>0.</a:t>
                </a:r>
              </a:p>
              <a:p>
                <a:pPr lvl="1">
                  <a:spcBef>
                    <a:spcPts val="0"/>
                  </a:spcBef>
                </a:pPr>
                <a:r>
                  <a:rPr lang="en-US" sz="4800" dirty="0">
                    <a:latin typeface="Avenir" panose="02000503020000020003" pitchFamily="2" charset="0"/>
                  </a:rPr>
                  <a:t>Example polynomial in n of degree 4:</a:t>
                </a:r>
              </a:p>
              <a:p>
                <a:pPr marL="609600" lvl="1" indent="0">
                  <a:spcBef>
                    <a:spcPts val="0"/>
                  </a:spcBef>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𝑝</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=2</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4</m:t>
                          </m:r>
                        </m:sup>
                      </m:sSup>
                      <m:r>
                        <a:rPr lang="en-US" sz="4800" i="1">
                          <a:latin typeface="Cambria Math" panose="02040503050406030204" pitchFamily="18" charset="0"/>
                        </a:rPr>
                        <m:t>+</m:t>
                      </m:r>
                      <m:r>
                        <a:rPr lang="en-US" sz="4800" b="0" i="1" smtClean="0">
                          <a:latin typeface="Cambria Math" panose="02040503050406030204" pitchFamily="18" charset="0"/>
                        </a:rPr>
                        <m:t>5</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−17</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−3</m:t>
                      </m:r>
                      <m:r>
                        <a:rPr lang="en-US" sz="4800" b="0" i="1" smtClean="0">
                          <a:latin typeface="Cambria Math" panose="02040503050406030204" pitchFamily="18" charset="0"/>
                        </a:rPr>
                        <m:t>𝑛</m:t>
                      </m:r>
                      <m:r>
                        <a:rPr lang="en-US" sz="4800" b="0" i="0" smtClean="0">
                          <a:latin typeface="Cambria Math" panose="02040503050406030204" pitchFamily="18" charset="0"/>
                        </a:rPr>
                        <m:t>+10</m:t>
                      </m:r>
                    </m:oMath>
                  </m:oMathPara>
                </a14:m>
                <a:endParaRPr lang="en-US" sz="4800" dirty="0">
                  <a:latin typeface="Avenir" panose="02000503020000020003" pitchFamily="2" charset="0"/>
                </a:endParaRP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324"/>
                </a:stretch>
              </a:blipFill>
            </p:spPr>
            <p:txBody>
              <a:bodyPr/>
              <a:lstStyle/>
              <a:p>
                <a:r>
                  <a:rPr lang="en-US">
                    <a:noFill/>
                  </a:rPr>
                  <a:t> </a:t>
                </a:r>
              </a:p>
            </p:txBody>
          </p:sp>
        </mc:Fallback>
      </mc:AlternateContent>
    </p:spTree>
    <p:extLst>
      <p:ext uri="{BB962C8B-B14F-4D97-AF65-F5344CB8AC3E}">
        <p14:creationId xmlns:p14="http://schemas.microsoft.com/office/powerpoint/2010/main" val="15331795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400" dirty="0">
                    <a:solidFill>
                      <a:schemeClr val="accent4">
                        <a:lumMod val="60000"/>
                        <a:lumOff val="40000"/>
                      </a:schemeClr>
                    </a:solidFill>
                    <a:latin typeface="Avenir Medium" panose="02000503020000020003" pitchFamily="2" charset="0"/>
                  </a:rPr>
                  <a:t>Exponentials</a:t>
                </a:r>
              </a:p>
              <a:p>
                <a:pPr lvl="1">
                  <a:spcBef>
                    <a:spcPts val="0"/>
                  </a:spcBef>
                </a:pPr>
                <a:r>
                  <a:rPr lang="en-US" sz="4400" dirty="0">
                    <a:latin typeface="Avenir" panose="02000503020000020003" pitchFamily="2" charset="0"/>
                  </a:rPr>
                  <a:t>For all n and a</a:t>
                </a:r>
                <a14:m>
                  <m:oMath xmlns:m="http://schemas.openxmlformats.org/officeDocument/2006/math">
                    <m:r>
                      <a:rPr lang="en-US" sz="4400" b="0" i="0" smtClean="0">
                        <a:latin typeface="Cambria Math" panose="02040503050406030204" pitchFamily="18" charset="0"/>
                        <a:ea typeface="Cambria Math" panose="02040503050406030204" pitchFamily="18" charset="0"/>
                      </a:rPr>
                      <m:t>≥</m:t>
                    </m:r>
                  </m:oMath>
                </a14:m>
                <a:r>
                  <a:rPr lang="en-US" sz="4400" dirty="0">
                    <a:latin typeface="Avenir" panose="02000503020000020003" pitchFamily="2" charset="0"/>
                  </a:rPr>
                  <a:t>1, the function </a:t>
                </a:r>
                <a14:m>
                  <m:oMath xmlns:m="http://schemas.openxmlformats.org/officeDocument/2006/math">
                    <m:sSup>
                      <m:sSupPr>
                        <m:ctrlPr>
                          <a:rPr lang="en-US" sz="4400" i="1" smtClean="0">
                            <a:latin typeface="Cambria Math" panose="02040503050406030204" pitchFamily="18" charset="0"/>
                          </a:rPr>
                        </m:ctrlPr>
                      </m:sSupPr>
                      <m:e>
                        <m:r>
                          <m:rPr>
                            <m:sty m:val="p"/>
                          </m:rPr>
                          <a:rPr lang="en-US" sz="4400" b="0" i="0" smtClean="0">
                            <a:latin typeface="Cambria Math" panose="02040503050406030204" pitchFamily="18" charset="0"/>
                          </a:rPr>
                          <m:t>a</m:t>
                        </m:r>
                      </m:e>
                      <m:sup>
                        <m:r>
                          <m:rPr>
                            <m:sty m:val="p"/>
                          </m:rPr>
                          <a:rPr lang="en-US" sz="4400" b="0" i="0" smtClean="0">
                            <a:latin typeface="Cambria Math" panose="02040503050406030204" pitchFamily="18" charset="0"/>
                          </a:rPr>
                          <m:t>n</m:t>
                        </m:r>
                      </m:sup>
                    </m:sSup>
                  </m:oMath>
                </a14:m>
                <a:r>
                  <a:rPr lang="en-US" sz="4400" dirty="0">
                    <a:latin typeface="Avenir" panose="02000503020000020003" pitchFamily="2" charset="0"/>
                  </a:rPr>
                  <a:t> is monotonically increasing in n.</a:t>
                </a:r>
              </a:p>
              <a:p>
                <a:pPr lvl="1">
                  <a:spcBef>
                    <a:spcPts val="0"/>
                  </a:spcBef>
                </a:pPr>
                <a:r>
                  <a:rPr lang="en-US" sz="4400" dirty="0">
                    <a:latin typeface="Avenir" panose="02000503020000020003" pitchFamily="2" charset="0"/>
                  </a:rPr>
                  <a:t>where “n” is a variable and “a” is a constant which is called the base of the function.</a:t>
                </a:r>
              </a:p>
              <a:p>
                <a:pPr lvl="1">
                  <a:spcBef>
                    <a:spcPts val="0"/>
                  </a:spcBef>
                </a:pPr>
                <a:r>
                  <a:rPr lang="en-US" sz="4400" dirty="0">
                    <a:latin typeface="Avenir" panose="02000503020000020003" pitchFamily="2" charset="0"/>
                  </a:rPr>
                  <a:t>Any exponential function with a base strictly greater than 1 grows faster than any polynomial function.</a:t>
                </a:r>
              </a:p>
              <a:p>
                <a:pPr lvl="1">
                  <a:spcBef>
                    <a:spcPts val="0"/>
                  </a:spcBef>
                </a:pPr>
                <a:r>
                  <a:rPr lang="en-US" sz="4400" dirty="0">
                    <a:latin typeface="Avenir" panose="02000503020000020003" pitchFamily="2" charset="0"/>
                  </a:rPr>
                  <a:t>Using e to denote 2.71828…, the base of the natural-logarithm function, we have for all real x,</a:t>
                </a:r>
              </a:p>
              <a:p>
                <a:pPr marL="609600" lvl="1" indent="0">
                  <a:spcBef>
                    <a:spcPts val="0"/>
                  </a:spcBef>
                  <a:buNone/>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𝑒</m:t>
                          </m:r>
                        </m:e>
                        <m:sup>
                          <m:r>
                            <a:rPr lang="en-US" sz="4400" b="0" i="1" smtClean="0">
                              <a:latin typeface="Cambria Math" panose="02040503050406030204" pitchFamily="18" charset="0"/>
                            </a:rPr>
                            <m:t>𝑥</m:t>
                          </m:r>
                        </m:sup>
                      </m:sSup>
                      <m:r>
                        <a:rPr lang="en-US" sz="4400" b="0" i="1" smtClean="0">
                          <a:latin typeface="Cambria Math" panose="02040503050406030204" pitchFamily="18" charset="0"/>
                        </a:rPr>
                        <m:t>=1+</m:t>
                      </m:r>
                      <m:r>
                        <a:rPr lang="en-US" sz="4400" b="0" i="1" smtClean="0">
                          <a:latin typeface="Cambria Math" panose="02040503050406030204" pitchFamily="18" charset="0"/>
                        </a:rPr>
                        <m:t>𝑥</m:t>
                      </m:r>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𝑥</m:t>
                              </m:r>
                            </m:e>
                            <m:sup>
                              <m:r>
                                <a:rPr lang="en-US" sz="4400" b="0" i="1" smtClean="0">
                                  <a:latin typeface="Cambria Math" panose="02040503050406030204" pitchFamily="18" charset="0"/>
                                </a:rPr>
                                <m:t>2</m:t>
                              </m:r>
                            </m:sup>
                          </m:sSup>
                        </m:num>
                        <m:den>
                          <m:r>
                            <a:rPr lang="en-US" sz="4400" b="0" i="1" smtClean="0">
                              <a:latin typeface="Cambria Math" panose="02040503050406030204" pitchFamily="18" charset="0"/>
                            </a:rPr>
                            <m:t>2!</m:t>
                          </m:r>
                        </m:den>
                      </m:f>
                      <m:r>
                        <a:rPr lang="en-US" sz="4400" b="0" i="1" smtClean="0">
                          <a:latin typeface="Cambria Math" panose="02040503050406030204" pitchFamily="18" charset="0"/>
                        </a:rPr>
                        <m:t>+</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𝑥</m:t>
                              </m:r>
                            </m:e>
                            <m:sup>
                              <m:r>
                                <a:rPr lang="en-US" sz="4400" b="0" i="1" smtClean="0">
                                  <a:latin typeface="Cambria Math" panose="02040503050406030204" pitchFamily="18" charset="0"/>
                                </a:rPr>
                                <m:t>3</m:t>
                              </m:r>
                            </m:sup>
                          </m:sSup>
                        </m:num>
                        <m:den>
                          <m:r>
                            <a:rPr lang="en-US" sz="4400" b="0" i="1" smtClean="0">
                              <a:latin typeface="Cambria Math" panose="02040503050406030204" pitchFamily="18" charset="0"/>
                            </a:rPr>
                            <m:t>3</m:t>
                          </m:r>
                          <m:r>
                            <a:rPr lang="en-US" sz="4400" i="1">
                              <a:latin typeface="Cambria Math" panose="02040503050406030204" pitchFamily="18" charset="0"/>
                            </a:rPr>
                            <m:t>!</m:t>
                          </m:r>
                        </m:den>
                      </m:f>
                      <m:r>
                        <a:rPr lang="en-US" sz="4400" b="0" i="1" smtClean="0">
                          <a:latin typeface="Cambria Math" panose="02040503050406030204" pitchFamily="18" charset="0"/>
                        </a:rPr>
                        <m:t>+…=</m:t>
                      </m:r>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𝑖</m:t>
                          </m:r>
                          <m:r>
                            <a:rPr lang="en-US" sz="4400" b="0" i="1" smtClean="0">
                              <a:latin typeface="Cambria Math" panose="02040503050406030204" pitchFamily="18" charset="0"/>
                            </a:rPr>
                            <m:t>=0</m:t>
                          </m:r>
                        </m:sub>
                        <m:sup>
                          <m:r>
                            <a:rPr lang="en-US" sz="4400" b="0" i="1" smtClean="0">
                              <a:latin typeface="Cambria Math" panose="02040503050406030204" pitchFamily="18" charset="0"/>
                              <a:ea typeface="Cambria Math" panose="02040503050406030204" pitchFamily="18" charset="0"/>
                            </a:rPr>
                            <m:t>∞</m:t>
                          </m:r>
                        </m:sup>
                        <m:e>
                          <m:f>
                            <m:fPr>
                              <m:ctrlPr>
                                <a:rPr lang="en-US" sz="4400" b="0" i="1" smtClean="0">
                                  <a:latin typeface="Cambria Math" panose="02040503050406030204" pitchFamily="18" charset="0"/>
                                </a:rPr>
                              </m:ctrlPr>
                            </m:fPr>
                            <m:num>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𝑥</m:t>
                                  </m:r>
                                </m:e>
                                <m:sup>
                                  <m:r>
                                    <a:rPr lang="en-US" sz="4400" b="0" i="1" smtClean="0">
                                      <a:latin typeface="Cambria Math" panose="02040503050406030204" pitchFamily="18" charset="0"/>
                                    </a:rPr>
                                    <m:t>𝑖</m:t>
                                  </m:r>
                                </m:sup>
                              </m:sSup>
                            </m:num>
                            <m:den>
                              <m:r>
                                <a:rPr lang="en-US" sz="4400" b="0" i="1" smtClean="0">
                                  <a:latin typeface="Cambria Math" panose="02040503050406030204" pitchFamily="18" charset="0"/>
                                </a:rPr>
                                <m:t>𝑖</m:t>
                              </m:r>
                              <m:r>
                                <a:rPr lang="en-US" sz="4400" b="0" i="1" smtClean="0">
                                  <a:latin typeface="Cambria Math" panose="02040503050406030204" pitchFamily="18" charset="0"/>
                                </a:rPr>
                                <m:t>!</m:t>
                              </m:r>
                            </m:den>
                          </m:f>
                        </m:e>
                      </m:nary>
                    </m:oMath>
                  </m:oMathPara>
                </a14:m>
                <a:endParaRPr lang="en-US" sz="4400" dirty="0">
                  <a:latin typeface="Avenir Medium" panose="02000503020000020003" pitchFamily="2" charset="0"/>
                </a:endParaRPr>
              </a:p>
              <a:p>
                <a:pPr marL="609600" lvl="1" indent="0" algn="ctr">
                  <a:spcBef>
                    <a:spcPts val="0"/>
                  </a:spcBef>
                  <a:buNone/>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𝑒</m:t>
                          </m:r>
                        </m:e>
                        <m:sup>
                          <m:r>
                            <a:rPr lang="en-US" sz="4400" b="0" i="1" smtClean="0">
                              <a:latin typeface="Cambria Math" panose="02040503050406030204" pitchFamily="18" charset="0"/>
                            </a:rPr>
                            <m:t>𝑥</m:t>
                          </m:r>
                        </m:sup>
                      </m:sSup>
                      <m:r>
                        <a:rPr lang="en-US" sz="4400" b="0" i="1" smtClean="0">
                          <a:latin typeface="Cambria Math" panose="02040503050406030204" pitchFamily="18" charset="0"/>
                        </a:rPr>
                        <m:t>=</m:t>
                      </m:r>
                      <m:func>
                        <m:funcPr>
                          <m:ctrlPr>
                            <a:rPr lang="en-US" sz="4400" b="0" i="1" smtClean="0">
                              <a:latin typeface="Cambria Math" panose="02040503050406030204" pitchFamily="18" charset="0"/>
                            </a:rPr>
                          </m:ctrlPr>
                        </m:funcPr>
                        <m:fName>
                          <m:limLow>
                            <m:limLowPr>
                              <m:ctrlPr>
                                <a:rPr lang="en-US" sz="4400" b="0" i="1" smtClean="0">
                                  <a:latin typeface="Cambria Math" panose="02040503050406030204" pitchFamily="18" charset="0"/>
                                </a:rPr>
                              </m:ctrlPr>
                            </m:limLowPr>
                            <m:e>
                              <m:r>
                                <m:rPr>
                                  <m:sty m:val="p"/>
                                </m:rPr>
                                <a:rPr lang="en-US" sz="4400" b="0" i="0" smtClean="0">
                                  <a:latin typeface="Cambria Math" panose="02040503050406030204" pitchFamily="18" charset="0"/>
                                </a:rPr>
                                <m:t>lim</m:t>
                              </m:r>
                            </m:e>
                            <m:lim>
                              <m:r>
                                <a:rPr lang="en-US" sz="4400" b="0" i="1" smtClean="0">
                                  <a:latin typeface="Cambria Math" panose="02040503050406030204" pitchFamily="18" charset="0"/>
                                </a:rPr>
                                <m:t>𝑛</m:t>
                              </m:r>
                              <m:r>
                                <a:rPr lang="en-US" sz="4400" b="0" i="1" smtClean="0">
                                  <a:latin typeface="Cambria Math" panose="02040503050406030204" pitchFamily="18" charset="0"/>
                                </a:rPr>
                                <m:t>→∞</m:t>
                              </m:r>
                            </m:lim>
                          </m:limLow>
                        </m:fName>
                        <m:e>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r>
                                    <a:rPr lang="en-US" sz="4400" b="0" i="1" smtClean="0">
                                      <a:latin typeface="Cambria Math" panose="02040503050406030204" pitchFamily="18" charset="0"/>
                                    </a:rPr>
                                    <m:t>1+</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𝑥</m:t>
                                      </m:r>
                                    </m:num>
                                    <m:den>
                                      <m:r>
                                        <a:rPr lang="en-US" sz="4400" b="0" i="1" smtClean="0">
                                          <a:latin typeface="Cambria Math" panose="02040503050406030204" pitchFamily="18" charset="0"/>
                                        </a:rPr>
                                        <m:t>𝑛</m:t>
                                      </m:r>
                                    </m:den>
                                  </m:f>
                                </m:e>
                              </m:d>
                            </m:e>
                            <m:sup>
                              <m:r>
                                <a:rPr lang="en-US" sz="4400" b="0" i="1" smtClean="0">
                                  <a:latin typeface="Cambria Math" panose="02040503050406030204" pitchFamily="18" charset="0"/>
                                </a:rPr>
                                <m:t>𝑛</m:t>
                              </m:r>
                            </m:sup>
                          </m:sSup>
                        </m:e>
                      </m:func>
                      <m:r>
                        <a:rPr lang="en-US" sz="4400" b="0" i="1" smtClean="0">
                          <a:latin typeface="Cambria Math" panose="02040503050406030204" pitchFamily="18" charset="0"/>
                        </a:rPr>
                        <m:t> </m:t>
                      </m:r>
                      <m:r>
                        <m:rPr>
                          <m:sty m:val="p"/>
                        </m:rPr>
                        <a:rPr lang="en-US" sz="4400" b="0" i="0" smtClean="0">
                          <a:latin typeface="Cambria Math" panose="02040503050406030204" pitchFamily="18" charset="0"/>
                        </a:rPr>
                        <m:t>for</m:t>
                      </m:r>
                      <m:r>
                        <a:rPr lang="en-US" sz="4400" b="0" i="0" smtClean="0">
                          <a:latin typeface="Cambria Math" panose="02040503050406030204" pitchFamily="18" charset="0"/>
                        </a:rPr>
                        <m:t> </m:t>
                      </m:r>
                      <m:r>
                        <m:rPr>
                          <m:sty m:val="p"/>
                        </m:rPr>
                        <a:rPr lang="en-US" sz="4400" b="0" i="0" smtClean="0">
                          <a:latin typeface="Cambria Math" panose="02040503050406030204" pitchFamily="18" charset="0"/>
                        </a:rPr>
                        <m:t>all</m:t>
                      </m:r>
                      <m:r>
                        <a:rPr lang="en-US" sz="4400" b="0" i="1" smtClean="0">
                          <a:latin typeface="Cambria Math" panose="02040503050406030204" pitchFamily="18" charset="0"/>
                        </a:rPr>
                        <m:t> </m:t>
                      </m:r>
                      <m:r>
                        <a:rPr lang="en-US" sz="4400" b="0" i="1" smtClean="0">
                          <a:latin typeface="Cambria Math" panose="02040503050406030204" pitchFamily="18" charset="0"/>
                        </a:rPr>
                        <m:t>𝑥</m:t>
                      </m:r>
                    </m:oMath>
                  </m:oMathPara>
                </a14:m>
                <a:endParaRPr lang="en-US" sz="4400" dirty="0">
                  <a:latin typeface="Avenir Medium" panose="02000503020000020003" pitchFamily="2" charset="0"/>
                </a:endParaRP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645" t="-2890" r="-1202" b="-21243"/>
                </a:stretch>
              </a:blipFill>
            </p:spPr>
            <p:txBody>
              <a:bodyPr/>
              <a:lstStyle/>
              <a:p>
                <a:r>
                  <a:rPr lang="en-US">
                    <a:noFill/>
                  </a:rPr>
                  <a:t> </a:t>
                </a:r>
              </a:p>
            </p:txBody>
          </p:sp>
        </mc:Fallback>
      </mc:AlternateContent>
    </p:spTree>
    <p:extLst>
      <p:ext uri="{BB962C8B-B14F-4D97-AF65-F5344CB8AC3E}">
        <p14:creationId xmlns:p14="http://schemas.microsoft.com/office/powerpoint/2010/main" val="703404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solidFill>
                      <a:schemeClr val="accent4">
                        <a:lumMod val="60000"/>
                        <a:lumOff val="40000"/>
                      </a:schemeClr>
                    </a:solidFill>
                    <a:latin typeface="Avenir Medium" panose="02000503020000020003" pitchFamily="2" charset="0"/>
                  </a:rPr>
                  <a:t>Logarithms</a:t>
                </a:r>
              </a:p>
              <a:p>
                <a:pPr lvl="1">
                  <a:spcBef>
                    <a:spcPts val="0"/>
                  </a:spcBef>
                </a:pPr>
                <a:r>
                  <a:rPr lang="en-US" sz="4800" dirty="0">
                    <a:latin typeface="Avenir Medium" panose="02000503020000020003" pitchFamily="2" charset="0"/>
                  </a:rPr>
                  <a:t>We use the following notations:</a:t>
                </a:r>
              </a:p>
              <a:p>
                <a:pPr marL="609600" lvl="1" indent="0">
                  <a:spcBef>
                    <a:spcPts val="0"/>
                  </a:spcBef>
                  <a:buNone/>
                </a:pPr>
                <a14:m>
                  <m:oMathPara xmlns:m="http://schemas.openxmlformats.org/officeDocument/2006/math">
                    <m:oMathParaPr>
                      <m:jc m:val="centerGroup"/>
                    </m:oMathParaPr>
                    <m:oMath xmlns:m="http://schemas.openxmlformats.org/officeDocument/2006/math">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𝑛</m:t>
                          </m:r>
                        </m:e>
                      </m:func>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𝑙𝑜𝑔</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𝑛</m:t>
                      </m:r>
                    </m:oMath>
                  </m:oMathPara>
                </a14:m>
                <a:endParaRPr lang="en-US" sz="4800" dirty="0">
                  <a:latin typeface="Avenir Medium" panose="02000503020000020003" pitchFamily="2" charset="0"/>
                </a:endParaRPr>
              </a:p>
              <a:p>
                <a:pPr marL="609600" lvl="1" indent="0">
                  <a:spcBef>
                    <a:spcPts val="0"/>
                  </a:spcBef>
                  <a:buNone/>
                </a:pPr>
                <a14:m>
                  <m:oMathPara xmlns:m="http://schemas.openxmlformats.org/officeDocument/2006/math">
                    <m:oMathParaPr>
                      <m:jc m:val="centerGroup"/>
                    </m:oMathParaPr>
                    <m:oMath xmlns:m="http://schemas.openxmlformats.org/officeDocument/2006/math">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ln</m:t>
                          </m:r>
                        </m:fName>
                        <m:e>
                          <m:r>
                            <a:rPr lang="en-US" sz="4800" b="0" i="1" smtClean="0">
                              <a:latin typeface="Cambria Math" panose="02040503050406030204" pitchFamily="18" charset="0"/>
                            </a:rPr>
                            <m:t>𝑛</m:t>
                          </m:r>
                        </m:e>
                      </m:func>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𝑙𝑜𝑔</m:t>
                          </m:r>
                        </m:e>
                        <m:sub>
                          <m:r>
                            <a:rPr lang="en-US" sz="4800" b="0" i="1" smtClean="0">
                              <a:latin typeface="Cambria Math" panose="02040503050406030204" pitchFamily="18" charset="0"/>
                            </a:rPr>
                            <m:t>𝑒</m:t>
                          </m:r>
                        </m:sub>
                      </m:sSub>
                      <m:r>
                        <a:rPr lang="en-US" sz="4800" b="0" i="1" smtClean="0">
                          <a:latin typeface="Cambria Math" panose="02040503050406030204" pitchFamily="18" charset="0"/>
                        </a:rPr>
                        <m:t>𝑛</m:t>
                      </m:r>
                    </m:oMath>
                  </m:oMathPara>
                </a14:m>
                <a:endParaRPr lang="en-US" sz="4800" dirty="0">
                  <a:latin typeface="Avenir Medium" panose="02000503020000020003" pitchFamily="2" charset="0"/>
                </a:endParaRPr>
              </a:p>
              <a:p>
                <a:pPr marL="609600" lvl="1" indent="0">
                  <a:spcBef>
                    <a:spcPts val="0"/>
                  </a:spcBef>
                  <a:buNone/>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m:rPr>
                              <m:sty m:val="p"/>
                            </m:rPr>
                            <a:rPr lang="en-US" sz="4800" b="0" i="0" smtClean="0">
                              <a:latin typeface="Cambria Math" panose="02040503050406030204" pitchFamily="18" charset="0"/>
                            </a:rPr>
                            <m:t>lg</m:t>
                          </m:r>
                        </m:e>
                        <m:sup>
                          <m:r>
                            <a:rPr lang="en-US" sz="4800" b="0" i="1" smtClean="0">
                              <a:latin typeface="Cambria Math" panose="02040503050406030204" pitchFamily="18" charset="0"/>
                            </a:rPr>
                            <m:t>𝑘</m:t>
                          </m:r>
                        </m:sup>
                      </m:sSup>
                      <m:r>
                        <a:rPr lang="en-US" sz="4800" b="0" i="1" smtClean="0">
                          <a:latin typeface="Cambria Math" panose="02040503050406030204" pitchFamily="18" charset="0"/>
                        </a:rPr>
                        <m:t>𝑛</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m:t>
                          </m:r>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𝑛</m:t>
                              </m:r>
                            </m:e>
                          </m:func>
                          <m:r>
                            <a:rPr lang="en-US" sz="4800" b="0" i="1" smtClean="0">
                              <a:latin typeface="Cambria Math" panose="02040503050406030204" pitchFamily="18" charset="0"/>
                            </a:rPr>
                            <m:t>)</m:t>
                          </m:r>
                        </m:e>
                        <m:sup>
                          <m:r>
                            <a:rPr lang="en-US" sz="4800" b="0" i="1" smtClean="0">
                              <a:latin typeface="Cambria Math" panose="02040503050406030204" pitchFamily="18" charset="0"/>
                            </a:rPr>
                            <m:t>𝑘</m:t>
                          </m:r>
                        </m:sup>
                      </m:sSup>
                    </m:oMath>
                  </m:oMathPara>
                </a14:m>
                <a:endParaRPr lang="en-US" sz="4800" dirty="0">
                  <a:latin typeface="Avenir Medium" panose="02000503020000020003" pitchFamily="2" charset="0"/>
                </a:endParaRPr>
              </a:p>
              <a:p>
                <a:pPr marL="609600" lvl="1" indent="0">
                  <a:spcBef>
                    <a:spcPts val="0"/>
                  </a:spcBef>
                  <a:buNone/>
                </a:pPr>
                <a14:m>
                  <m:oMathPara xmlns:m="http://schemas.openxmlformats.org/officeDocument/2006/math">
                    <m:oMathParaPr>
                      <m:jc m:val="centerGroup"/>
                    </m:oMathParaPr>
                    <m:oMath xmlns:m="http://schemas.openxmlformats.org/officeDocument/2006/math">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r>
                            <a:rPr lang="en-US" sz="4800" b="0" i="0" smtClean="0">
                              <a:latin typeface="Cambria Math" panose="02040503050406030204" pitchFamily="18" charset="0"/>
                            </a:rPr>
                            <m:t> </m:t>
                          </m:r>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𝑛</m:t>
                          </m:r>
                        </m:e>
                      </m:func>
                      <m:r>
                        <a:rPr lang="en-US" sz="4800" b="0" i="1" smtClean="0">
                          <a:latin typeface="Cambria Math" panose="02040503050406030204" pitchFamily="18" charset="0"/>
                        </a:rPr>
                        <m:t>=</m:t>
                      </m:r>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m:t>
                          </m:r>
                          <m:func>
                            <m:funcPr>
                              <m:ctrlPr>
                                <a:rPr lang="en-US" sz="4800" b="0" i="1" smtClean="0">
                                  <a:latin typeface="Cambria Math" panose="02040503050406030204" pitchFamily="18" charset="0"/>
                                </a:rPr>
                              </m:ctrlPr>
                            </m:funcPr>
                            <m:fName>
                              <m:r>
                                <m:rPr>
                                  <m:sty m:val="p"/>
                                </m:rPr>
                                <a:rPr lang="en-US" sz="4800" b="0" i="0" smtClean="0">
                                  <a:latin typeface="Cambria Math" panose="02040503050406030204" pitchFamily="18" charset="0"/>
                                </a:rPr>
                                <m:t>lg</m:t>
                              </m:r>
                            </m:fName>
                            <m:e>
                              <m:r>
                                <a:rPr lang="en-US" sz="4800" b="0" i="1" smtClean="0">
                                  <a:latin typeface="Cambria Math" panose="02040503050406030204" pitchFamily="18" charset="0"/>
                                </a:rPr>
                                <m:t>𝑛</m:t>
                              </m:r>
                            </m:e>
                          </m:func>
                          <m:r>
                            <a:rPr lang="en-US" sz="4800" b="0" i="1" smtClean="0">
                              <a:latin typeface="Cambria Math" panose="02040503050406030204" pitchFamily="18" charset="0"/>
                            </a:rPr>
                            <m:t>)</m:t>
                          </m:r>
                        </m:e>
                      </m:func>
                    </m:oMath>
                  </m:oMathPara>
                </a14:m>
                <a:endParaRPr lang="en-US" sz="4800" dirty="0">
                  <a:latin typeface="Avenir Medium" panose="02000503020000020003" pitchFamily="2" charset="0"/>
                </a:endParaRPr>
              </a:p>
              <a:p>
                <a:pPr lvl="1">
                  <a:spcBef>
                    <a:spcPts val="0"/>
                  </a:spcBef>
                </a:pPr>
                <a:r>
                  <a:rPr lang="en-US" sz="4800" dirty="0">
                    <a:latin typeface="Avenir Medium" panose="02000503020000020003" pitchFamily="2" charset="0"/>
                  </a:rPr>
                  <a:t>For all real constants a&gt;0, and b, we have:</a:t>
                </a:r>
              </a:p>
              <a:p>
                <a:pPr marL="609600" lvl="1" indent="0">
                  <a:spcBef>
                    <a:spcPts val="0"/>
                  </a:spcBef>
                  <a:buNone/>
                </a:pPr>
                <a14:m>
                  <m:oMathPara xmlns:m="http://schemas.openxmlformats.org/officeDocument/2006/math">
                    <m:oMathParaPr>
                      <m:jc m:val="centerGroup"/>
                    </m:oMathParaPr>
                    <m:oMath xmlns:m="http://schemas.openxmlformats.org/officeDocument/2006/math">
                      <m:sSup>
                        <m:sSupPr>
                          <m:ctrlPr>
                            <a:rPr lang="en-US" sz="4800" i="1" smtClean="0">
                              <a:latin typeface="Cambria Math" panose="02040503050406030204" pitchFamily="18" charset="0"/>
                            </a:rPr>
                          </m:ctrlPr>
                        </m:sSupPr>
                        <m:e>
                          <m:r>
                            <m:rPr>
                              <m:sty m:val="p"/>
                            </m:rPr>
                            <a:rPr lang="en-US" sz="4800" b="0" i="0" smtClean="0">
                              <a:latin typeface="Cambria Math" panose="02040503050406030204" pitchFamily="18" charset="0"/>
                            </a:rPr>
                            <m:t>lg</m:t>
                          </m:r>
                        </m:e>
                        <m:sup>
                          <m:r>
                            <a:rPr lang="en-US" sz="4800" b="0" i="1" smtClean="0">
                              <a:latin typeface="Cambria Math" panose="02040503050406030204" pitchFamily="18" charset="0"/>
                            </a:rPr>
                            <m:t>𝑏</m:t>
                          </m:r>
                        </m:sup>
                      </m:sSup>
                      <m:r>
                        <a:rPr lang="en-US" sz="4800" b="0" i="1" smtClean="0">
                          <a:latin typeface="Cambria Math" panose="02040503050406030204" pitchFamily="18" charset="0"/>
                        </a:rPr>
                        <m:t>𝑛</m:t>
                      </m:r>
                      <m:r>
                        <a:rPr lang="en-US" sz="4800" b="0" i="1" smtClean="0">
                          <a:latin typeface="Cambria Math" panose="02040503050406030204" pitchFamily="18" charset="0"/>
                        </a:rPr>
                        <m:t>=</m:t>
                      </m:r>
                      <m:r>
                        <a:rPr lang="en-US" sz="4800" b="0" i="1" smtClean="0">
                          <a:latin typeface="Cambria Math" panose="02040503050406030204" pitchFamily="18" charset="0"/>
                        </a:rPr>
                        <m:t>𝑜</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𝑎</m:t>
                          </m:r>
                        </m:sup>
                      </m:sSup>
                      <m:r>
                        <a:rPr lang="en-US" sz="4800" b="0" i="1" smtClean="0">
                          <a:latin typeface="Cambria Math" panose="02040503050406030204" pitchFamily="18" charset="0"/>
                        </a:rPr>
                        <m:t>)</m:t>
                      </m:r>
                    </m:oMath>
                  </m:oMathPara>
                </a14:m>
                <a:endParaRPr lang="en-US" sz="4800" dirty="0">
                  <a:latin typeface="Avenir Medium" panose="02000503020000020003" pitchFamily="2" charset="0"/>
                </a:endParaRPr>
              </a:p>
              <a:p>
                <a:pPr lvl="1">
                  <a:spcBef>
                    <a:spcPts val="0"/>
                  </a:spcBef>
                </a:pPr>
                <a:endParaRPr lang="en-US" sz="4800" dirty="0">
                  <a:latin typeface="Avenir Medium" panose="02000503020000020003" pitchFamily="2" charset="0"/>
                </a:endParaRPr>
              </a:p>
              <a:p>
                <a:pPr lvl="1">
                  <a:spcBef>
                    <a:spcPts val="0"/>
                  </a:spcBef>
                </a:pPr>
                <a:r>
                  <a:rPr lang="en-US" sz="4800" dirty="0">
                    <a:latin typeface="Avenir Medium" panose="02000503020000020003" pitchFamily="2" charset="0"/>
                  </a:rPr>
                  <a:t>Thus, any positive polynomial function grows faster than any polylogarithmic function.</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324"/>
                </a:stretch>
              </a:blipFill>
            </p:spPr>
            <p:txBody>
              <a:bodyPr/>
              <a:lstStyle/>
              <a:p>
                <a:r>
                  <a:rPr lang="en-US">
                    <a:noFill/>
                  </a:rPr>
                  <a:t> </a:t>
                </a:r>
              </a:p>
            </p:txBody>
          </p:sp>
        </mc:Fallback>
      </mc:AlternateContent>
    </p:spTree>
    <p:extLst>
      <p:ext uri="{BB962C8B-B14F-4D97-AF65-F5344CB8AC3E}">
        <p14:creationId xmlns:p14="http://schemas.microsoft.com/office/powerpoint/2010/main" val="148839966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solidFill>
                      <a:schemeClr val="accent4">
                        <a:lumMod val="60000"/>
                        <a:lumOff val="40000"/>
                      </a:schemeClr>
                    </a:solidFill>
                    <a:latin typeface="Avenir Medium" panose="02000503020000020003" pitchFamily="2" charset="0"/>
                  </a:rPr>
                  <a:t>Factorials</a:t>
                </a:r>
              </a:p>
              <a:p>
                <a:pPr lvl="1">
                  <a:spcBef>
                    <a:spcPts val="0"/>
                  </a:spcBef>
                </a:pPr>
                <a:r>
                  <a:rPr lang="en-US" sz="4800" dirty="0">
                    <a:latin typeface="Avenir Medium" panose="02000503020000020003" pitchFamily="2" charset="0"/>
                  </a:rPr>
                  <a:t>The notation n! is defined for integers n&gt;0 as </a:t>
                </a:r>
              </a:p>
              <a:p>
                <a:pPr marL="609600" lvl="1" indent="0">
                  <a:spcBef>
                    <a:spcPts val="0"/>
                  </a:spcBef>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𝑛</m:t>
                      </m:r>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eqArr>
                            <m:eqArrPr>
                              <m:ctrlPr>
                                <a:rPr lang="en-US" sz="4800" b="0" i="1" smtClean="0">
                                  <a:latin typeface="Cambria Math" panose="02040503050406030204" pitchFamily="18" charset="0"/>
                                </a:rPr>
                              </m:ctrlPr>
                            </m:eqArrPr>
                            <m:e>
                              <m:r>
                                <a:rPr lang="en-US" sz="4800" b="0" i="1" smtClean="0">
                                  <a:latin typeface="Cambria Math" panose="02040503050406030204" pitchFamily="18" charset="0"/>
                                </a:rPr>
                                <m:t>1                        </m:t>
                              </m:r>
                              <m:r>
                                <a:rPr lang="en-US" sz="4800" b="0" i="1" smtClean="0">
                                  <a:latin typeface="Cambria Math" panose="02040503050406030204" pitchFamily="18" charset="0"/>
                                </a:rPr>
                                <m:t>𝑖𝑓</m:t>
                              </m:r>
                              <m:r>
                                <a:rPr lang="en-US" sz="4800" b="0" i="1" smtClean="0">
                                  <a:latin typeface="Cambria Math" panose="02040503050406030204" pitchFamily="18" charset="0"/>
                                </a:rPr>
                                <m:t> </m:t>
                              </m:r>
                              <m:r>
                                <a:rPr lang="en-US" sz="4800" b="0" i="1" smtClean="0">
                                  <a:latin typeface="Cambria Math" panose="02040503050406030204" pitchFamily="18" charset="0"/>
                                </a:rPr>
                                <m:t>𝑛</m:t>
                              </m:r>
                              <m:r>
                                <a:rPr lang="en-US" sz="4800" b="0" i="1" smtClean="0">
                                  <a:latin typeface="Cambria Math" panose="02040503050406030204" pitchFamily="18" charset="0"/>
                                </a:rPr>
                                <m:t>=0</m:t>
                              </m:r>
                            </m:e>
                            <m:e>
                              <m:r>
                                <a:rPr lang="en-US" sz="4800" b="0" i="1" smtClean="0">
                                  <a:latin typeface="Cambria Math" panose="02040503050406030204" pitchFamily="18" charset="0"/>
                                </a:rPr>
                                <m:t>𝑛</m:t>
                              </m:r>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r>
                                    <a:rPr lang="en-US" sz="4800" b="0" i="1" smtClean="0">
                                      <a:latin typeface="Cambria Math" panose="02040503050406030204" pitchFamily="18" charset="0"/>
                                    </a:rPr>
                                    <m:t>−1</m:t>
                                  </m:r>
                                </m:e>
                              </m:d>
                              <m:r>
                                <a:rPr lang="en-US" sz="4800" b="0" i="1" smtClean="0">
                                  <a:latin typeface="Cambria Math" panose="02040503050406030204" pitchFamily="18" charset="0"/>
                                </a:rPr>
                                <m:t>!      </m:t>
                              </m:r>
                              <m:r>
                                <a:rPr lang="en-US" sz="4800" b="0" i="1" smtClean="0">
                                  <a:latin typeface="Cambria Math" panose="02040503050406030204" pitchFamily="18" charset="0"/>
                                </a:rPr>
                                <m:t>𝑖𝑓</m:t>
                              </m:r>
                              <m:r>
                                <a:rPr lang="en-US" sz="4800" b="0" i="1" smtClean="0">
                                  <a:latin typeface="Cambria Math" panose="02040503050406030204" pitchFamily="18" charset="0"/>
                                </a:rPr>
                                <m:t> </m:t>
                              </m:r>
                              <m:r>
                                <a:rPr lang="en-US" sz="4800" b="0" i="1" smtClean="0">
                                  <a:latin typeface="Cambria Math" panose="02040503050406030204" pitchFamily="18" charset="0"/>
                                </a:rPr>
                                <m:t>𝑛</m:t>
                              </m:r>
                              <m:r>
                                <a:rPr lang="en-US" sz="4800" b="0" i="1" smtClean="0">
                                  <a:latin typeface="Cambria Math" panose="02040503050406030204" pitchFamily="18" charset="0"/>
                                </a:rPr>
                                <m:t>&gt;0</m:t>
                              </m:r>
                            </m:e>
                          </m:eqArr>
                        </m:e>
                      </m:d>
                    </m:oMath>
                  </m:oMathPara>
                </a14:m>
                <a:endParaRPr lang="en-US" sz="4800" dirty="0">
                  <a:latin typeface="Avenir Medium" panose="02000503020000020003" pitchFamily="2" charset="0"/>
                </a:endParaRPr>
              </a:p>
              <a:p>
                <a:pPr lvl="1">
                  <a:spcBef>
                    <a:spcPts val="0"/>
                  </a:spcBef>
                </a:pPr>
                <a:r>
                  <a:rPr lang="en-US" sz="4800" dirty="0">
                    <a:latin typeface="Avenir Medium" panose="02000503020000020003" pitchFamily="2" charset="0"/>
                  </a:rPr>
                  <a:t>Thus, n!=1x2x3…n.</a:t>
                </a:r>
              </a:p>
              <a:p>
                <a:pPr lvl="1">
                  <a:spcBef>
                    <a:spcPts val="0"/>
                  </a:spcBef>
                </a:pPr>
                <a:r>
                  <a:rPr lang="en-US" sz="4800" dirty="0">
                    <a:latin typeface="Avenir Medium" panose="02000503020000020003" pitchFamily="2" charset="0"/>
                  </a:rPr>
                  <a:t>A weak upper bound on factorial function is </a:t>
                </a:r>
                <a14:m>
                  <m:oMath xmlns:m="http://schemas.openxmlformats.org/officeDocument/2006/math">
                    <m:r>
                      <a:rPr lang="en-US" sz="4800" b="0" i="1" smtClean="0">
                        <a:latin typeface="Cambria Math" panose="02040503050406030204" pitchFamily="18" charset="0"/>
                      </a:rPr>
                      <m:t>𝑛</m:t>
                    </m:r>
                    <m:r>
                      <a:rPr lang="en-US" sz="4800" b="0" i="1" smtClean="0">
                        <a:latin typeface="Cambria Math" panose="02040503050406030204" pitchFamily="18" charset="0"/>
                      </a:rPr>
                      <m:t>!≤</m:t>
                    </m:r>
                    <m:sSup>
                      <m:sSupPr>
                        <m:ctrlPr>
                          <a:rPr lang="en-US" sz="4800" b="0" i="1" smtClean="0">
                            <a:latin typeface="Cambria Math" panose="02040503050406030204" pitchFamily="18" charset="0"/>
                            <a:ea typeface="Cambria Math" panose="02040503050406030204" pitchFamily="18" charset="0"/>
                          </a:rPr>
                        </m:ctrlPr>
                      </m:sSupPr>
                      <m:e>
                        <m:r>
                          <a:rPr lang="en-US" sz="4800" b="0" i="1" smtClean="0">
                            <a:latin typeface="Cambria Math" panose="02040503050406030204" pitchFamily="18" charset="0"/>
                            <a:ea typeface="Cambria Math" panose="02040503050406030204" pitchFamily="18" charset="0"/>
                          </a:rPr>
                          <m:t>𝑛</m:t>
                        </m:r>
                      </m:e>
                      <m:sup>
                        <m:r>
                          <a:rPr lang="en-US" sz="4800" b="0" i="1" smtClean="0">
                            <a:latin typeface="Cambria Math" panose="02040503050406030204" pitchFamily="18" charset="0"/>
                            <a:ea typeface="Cambria Math" panose="02040503050406030204" pitchFamily="18" charset="0"/>
                          </a:rPr>
                          <m:t>𝑛</m:t>
                        </m:r>
                      </m:sup>
                    </m:sSup>
                  </m:oMath>
                </a14:m>
                <a:endParaRPr lang="en-US" sz="4800" dirty="0">
                  <a:latin typeface="Avenir Medium" panose="02000503020000020003" pitchFamily="2" charset="0"/>
                </a:endParaRPr>
              </a:p>
              <a:p>
                <a:pPr lvl="1">
                  <a:spcBef>
                    <a:spcPts val="0"/>
                  </a:spcBef>
                </a:pPr>
                <a:r>
                  <a:rPr lang="en-US" sz="4800" dirty="0">
                    <a:latin typeface="Avenir Medium" panose="02000503020000020003" pitchFamily="2" charset="0"/>
                  </a:rPr>
                  <a:t>Stirling’s approximation gives us a tighter upper bound and a lower bound as well,</a:t>
                </a:r>
              </a:p>
              <a:p>
                <a:pPr marL="609600" lvl="1" indent="0">
                  <a:spcBef>
                    <a:spcPts val="0"/>
                  </a:spcBef>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𝑛</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b="0" i="1" smtClean="0">
                              <a:latin typeface="Cambria Math" panose="02040503050406030204" pitchFamily="18" charset="0"/>
                            </a:rPr>
                            <m:t>2</m:t>
                          </m:r>
                          <m:r>
                            <a:rPr lang="en-US" sz="4800" b="0" i="1" smtClean="0">
                              <a:latin typeface="Cambria Math" panose="02040503050406030204" pitchFamily="18" charset="0"/>
                              <a:ea typeface="Cambria Math" panose="02040503050406030204" pitchFamily="18" charset="0"/>
                            </a:rPr>
                            <m:t>𝜋</m:t>
                          </m:r>
                          <m:r>
                            <a:rPr lang="en-US" sz="4800" b="0" i="1" smtClean="0">
                              <a:latin typeface="Cambria Math" panose="02040503050406030204" pitchFamily="18" charset="0"/>
                              <a:ea typeface="Cambria Math" panose="02040503050406030204" pitchFamily="18" charset="0"/>
                            </a:rPr>
                            <m:t>𝑛</m:t>
                          </m:r>
                        </m:e>
                      </m:rad>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𝑛</m:t>
                                  </m:r>
                                </m:num>
                                <m:den>
                                  <m:r>
                                    <a:rPr lang="en-US" sz="4800" b="0" i="1" smtClean="0">
                                      <a:latin typeface="Cambria Math" panose="02040503050406030204" pitchFamily="18" charset="0"/>
                                    </a:rPr>
                                    <m:t>𝑒</m:t>
                                  </m:r>
                                </m:den>
                              </m:f>
                            </m:e>
                          </m:d>
                        </m:e>
                        <m:sup>
                          <m:r>
                            <a:rPr lang="en-US" sz="4800" b="0" i="1" smtClean="0">
                              <a:latin typeface="Cambria Math" panose="02040503050406030204" pitchFamily="18" charset="0"/>
                            </a:rPr>
                            <m:t>𝑛</m:t>
                          </m:r>
                        </m:sup>
                      </m:s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1+</m:t>
                          </m:r>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𝑛</m:t>
                                  </m:r>
                                </m:den>
                              </m:f>
                            </m:e>
                          </m:d>
                        </m:e>
                      </m:d>
                    </m:oMath>
                  </m:oMathPara>
                </a14:m>
                <a:endParaRPr lang="en-US" sz="4800" dirty="0">
                  <a:latin typeface="Avenir Medium" panose="02000503020000020003" pitchFamily="2" charset="0"/>
                </a:endParaRP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25289" r="-1202"/>
                </a:stretch>
              </a:blipFill>
            </p:spPr>
            <p:txBody>
              <a:bodyPr/>
              <a:lstStyle/>
              <a:p>
                <a:r>
                  <a:rPr lang="en-US">
                    <a:noFill/>
                  </a:rPr>
                  <a:t> </a:t>
                </a:r>
              </a:p>
            </p:txBody>
          </p:sp>
        </mc:Fallback>
      </mc:AlternateContent>
    </p:spTree>
    <p:extLst>
      <p:ext uri="{BB962C8B-B14F-4D97-AF65-F5344CB8AC3E}">
        <p14:creationId xmlns:p14="http://schemas.microsoft.com/office/powerpoint/2010/main" val="4512271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04</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solidFill>
                  <a:schemeClr val="accent4"/>
                </a:solidFill>
              </a:rPr>
              <a:t>LO 1: Explain fundamental concept of analysis algorithms</a:t>
            </a:r>
          </a:p>
          <a:p>
            <a:r>
              <a:rPr lang="en-US" sz="4000" b="1" dirty="0"/>
              <a:t>LO 2: Apply algorithm techniques and methods</a:t>
            </a:r>
          </a:p>
          <a:p>
            <a:r>
              <a:rPr lang="en-US" sz="4000" b="1" dirty="0"/>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800" dirty="0">
                    <a:solidFill>
                      <a:schemeClr val="accent4">
                        <a:lumMod val="60000"/>
                        <a:lumOff val="40000"/>
                      </a:schemeClr>
                    </a:solidFill>
                    <a:latin typeface="Avenir Medium" panose="02000503020000020003" pitchFamily="2" charset="0"/>
                  </a:rPr>
                  <a:t>Functional iteration</a:t>
                </a:r>
              </a:p>
              <a:p>
                <a:pPr lvl="1">
                  <a:spcBef>
                    <a:spcPts val="0"/>
                  </a:spcBef>
                </a:pPr>
                <a:r>
                  <a:rPr lang="en-US" sz="4800" dirty="0">
                    <a:latin typeface="Avenir Medium" panose="02000503020000020003" pitchFamily="2" charset="0"/>
                  </a:rPr>
                  <a:t>We use the notation </a:t>
                </a:r>
                <a14:m>
                  <m:oMath xmlns:m="http://schemas.openxmlformats.org/officeDocument/2006/math">
                    <m:sSup>
                      <m:sSupPr>
                        <m:ctrlPr>
                          <a:rPr lang="en-US" sz="4800" i="1" smtClean="0">
                            <a:latin typeface="Cambria Math" panose="02040503050406030204" pitchFamily="18" charset="0"/>
                          </a:rPr>
                        </m:ctrlPr>
                      </m:sSupPr>
                      <m:e>
                        <m:r>
                          <a:rPr lang="en-US" sz="4800" b="0" i="1" smtClean="0">
                            <a:latin typeface="Cambria Math" panose="02040503050406030204" pitchFamily="18" charset="0"/>
                          </a:rPr>
                          <m:t>𝑓</m:t>
                        </m:r>
                      </m:e>
                      <m: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𝑖</m:t>
                            </m:r>
                          </m:e>
                        </m:d>
                      </m:sup>
                    </m:sSup>
                    <m:r>
                      <a:rPr lang="en-US" sz="4800" b="0" i="1" smtClean="0">
                        <a:latin typeface="Cambria Math" panose="02040503050406030204" pitchFamily="18" charset="0"/>
                      </a:rPr>
                      <m:t>(</m:t>
                    </m:r>
                    <m:r>
                      <a:rPr lang="en-US" sz="4800" b="0" i="1" smtClean="0">
                        <a:latin typeface="Cambria Math" panose="02040503050406030204" pitchFamily="18" charset="0"/>
                      </a:rPr>
                      <m:t>𝑛</m:t>
                    </m:r>
                    <m:r>
                      <a:rPr lang="en-US" sz="4800" b="0" i="1" smtClean="0">
                        <a:latin typeface="Cambria Math" panose="02040503050406030204" pitchFamily="18" charset="0"/>
                      </a:rPr>
                      <m:t>)</m:t>
                    </m:r>
                  </m:oMath>
                </a14:m>
                <a:r>
                  <a:rPr lang="en-US" sz="4800" dirty="0">
                    <a:latin typeface="Avenir Medium" panose="02000503020000020003" pitchFamily="2" charset="0"/>
                  </a:rPr>
                  <a:t> to denote the function </a:t>
                </a:r>
                <a14:m>
                  <m:oMath xmlns:m="http://schemas.openxmlformats.org/officeDocument/2006/math">
                    <m:r>
                      <a:rPr lang="en-US" sz="4800" b="0" i="1" smtClean="0">
                        <a:latin typeface="Cambria Math" panose="02040503050406030204" pitchFamily="18" charset="0"/>
                      </a:rPr>
                      <m:t>𝑓</m:t>
                    </m:r>
                    <m:r>
                      <a:rPr lang="en-US" sz="4800" i="1">
                        <a:latin typeface="Cambria Math" panose="02040503050406030204" pitchFamily="18" charset="0"/>
                      </a:rPr>
                      <m:t>(</m:t>
                    </m:r>
                    <m:r>
                      <a:rPr lang="en-US" sz="4800" i="1">
                        <a:latin typeface="Cambria Math" panose="02040503050406030204" pitchFamily="18" charset="0"/>
                      </a:rPr>
                      <m:t>𝑛</m:t>
                    </m:r>
                    <m:r>
                      <a:rPr lang="en-US" sz="4800" i="1">
                        <a:latin typeface="Cambria Math" panose="02040503050406030204" pitchFamily="18" charset="0"/>
                      </a:rPr>
                      <m:t>)</m:t>
                    </m:r>
                  </m:oMath>
                </a14:m>
                <a:r>
                  <a:rPr lang="en-US" sz="4800" dirty="0">
                    <a:latin typeface="Avenir Medium" panose="02000503020000020003" pitchFamily="2" charset="0"/>
                  </a:rPr>
                  <a:t> iteratively applied </a:t>
                </a:r>
                <a14:m>
                  <m:oMath xmlns:m="http://schemas.openxmlformats.org/officeDocument/2006/math">
                    <m:r>
                      <a:rPr lang="en-US" sz="4800" i="1">
                        <a:latin typeface="Cambria Math" panose="02040503050406030204" pitchFamily="18" charset="0"/>
                      </a:rPr>
                      <m:t>𝑖</m:t>
                    </m:r>
                  </m:oMath>
                </a14:m>
                <a:r>
                  <a:rPr lang="en-US" sz="4800" dirty="0">
                    <a:latin typeface="Avenir Medium" panose="02000503020000020003" pitchFamily="2" charset="0"/>
                  </a:rPr>
                  <a:t> times to an initial value of n.</a:t>
                </a:r>
              </a:p>
              <a:p>
                <a:pPr marL="609600" lvl="1" indent="0">
                  <a:spcBef>
                    <a:spcPts val="0"/>
                  </a:spcBef>
                  <a:buNone/>
                </a:pPr>
                <a14:m>
                  <m:oMathPara xmlns:m="http://schemas.openxmlformats.org/officeDocument/2006/math">
                    <m:oMathParaPr>
                      <m:jc m:val="centerGroup"/>
                    </m:oMathParaPr>
                    <m:oMath xmlns:m="http://schemas.openxmlformats.org/officeDocument/2006/math">
                      <m:sSup>
                        <m:sSupPr>
                          <m:ctrlPr>
                            <a:rPr lang="en-US" sz="4800" i="1" smtClean="0">
                              <a:latin typeface="Cambria Math" panose="02040503050406030204" pitchFamily="18" charset="0"/>
                            </a:rPr>
                          </m:ctrlPr>
                        </m:sSupPr>
                        <m:e>
                          <m:r>
                            <a:rPr lang="en-US" sz="4800" b="0" i="1" smtClean="0">
                              <a:latin typeface="Cambria Math" panose="02040503050406030204" pitchFamily="18" charset="0"/>
                            </a:rPr>
                            <m:t>𝑓</m:t>
                          </m:r>
                        </m:e>
                        <m: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𝑖</m:t>
                              </m:r>
                            </m:e>
                          </m:d>
                        </m:sup>
                      </m:s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eqArr>
                            <m:eqArrPr>
                              <m:ctrlPr>
                                <a:rPr lang="en-US" sz="4800" b="0" i="1" smtClean="0">
                                  <a:latin typeface="Cambria Math" panose="02040503050406030204" pitchFamily="18" charset="0"/>
                                </a:rPr>
                              </m:ctrlPr>
                            </m:eqArrPr>
                            <m:e>
                              <m:r>
                                <a:rPr lang="en-US" sz="4800" b="0" i="1" smtClean="0">
                                  <a:latin typeface="Cambria Math" panose="02040503050406030204" pitchFamily="18" charset="0"/>
                                </a:rPr>
                                <m:t>𝑛</m:t>
                              </m:r>
                              <m:r>
                                <a:rPr lang="en-US" sz="4800" b="0" i="1" smtClean="0">
                                  <a:latin typeface="Cambria Math" panose="02040503050406030204" pitchFamily="18" charset="0"/>
                                </a:rPr>
                                <m:t>                          </m:t>
                              </m:r>
                              <m:r>
                                <a:rPr lang="en-US" sz="4800" b="0" i="1" smtClean="0">
                                  <a:latin typeface="Cambria Math" panose="02040503050406030204" pitchFamily="18" charset="0"/>
                                </a:rPr>
                                <m:t>𝑖𝑓</m:t>
                              </m:r>
                              <m:r>
                                <a:rPr lang="en-US" sz="4800" b="0" i="1" smtClean="0">
                                  <a:latin typeface="Cambria Math" panose="02040503050406030204" pitchFamily="18" charset="0"/>
                                </a:rPr>
                                <m:t> </m:t>
                              </m:r>
                              <m:r>
                                <a:rPr lang="en-US" sz="4800" b="0" i="1" smtClean="0">
                                  <a:latin typeface="Cambria Math" panose="02040503050406030204" pitchFamily="18" charset="0"/>
                                </a:rPr>
                                <m:t>𝑖</m:t>
                              </m:r>
                              <m:r>
                                <a:rPr lang="en-US" sz="4800" b="0" i="1" smtClean="0">
                                  <a:latin typeface="Cambria Math" panose="02040503050406030204" pitchFamily="18" charset="0"/>
                                </a:rPr>
                                <m:t>=0 ,</m:t>
                              </m:r>
                            </m:e>
                            <m:e>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𝑓</m:t>
                                      </m:r>
                                    </m:e>
                                    <m: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𝑖</m:t>
                                          </m:r>
                                          <m:r>
                                            <a:rPr lang="en-US" sz="4800" b="0" i="1" smtClean="0">
                                              <a:latin typeface="Cambria Math" panose="02040503050406030204" pitchFamily="18" charset="0"/>
                                            </a:rPr>
                                            <m:t>−1</m:t>
                                          </m:r>
                                        </m:e>
                                      </m:d>
                                    </m:sup>
                                  </m:s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e>
                              </m:d>
                              <m:r>
                                <a:rPr lang="en-US" sz="4800" b="0" i="1" smtClean="0">
                                  <a:latin typeface="Cambria Math" panose="02040503050406030204" pitchFamily="18" charset="0"/>
                                </a:rPr>
                                <m:t>  </m:t>
                              </m:r>
                              <m:r>
                                <a:rPr lang="en-US" sz="4800" b="0" i="1" smtClean="0">
                                  <a:latin typeface="Cambria Math" panose="02040503050406030204" pitchFamily="18" charset="0"/>
                                </a:rPr>
                                <m:t>𝑖𝑓</m:t>
                              </m:r>
                              <m:r>
                                <a:rPr lang="en-US" sz="4800" b="0" i="1" smtClean="0">
                                  <a:latin typeface="Cambria Math" panose="02040503050406030204" pitchFamily="18" charset="0"/>
                                </a:rPr>
                                <m:t> </m:t>
                              </m:r>
                              <m:r>
                                <a:rPr lang="en-US" sz="4800" b="0" i="1" smtClean="0">
                                  <a:latin typeface="Cambria Math" panose="02040503050406030204" pitchFamily="18" charset="0"/>
                                </a:rPr>
                                <m:t>𝑖</m:t>
                              </m:r>
                              <m:r>
                                <a:rPr lang="en-US" sz="4800" b="0" i="1" smtClean="0">
                                  <a:latin typeface="Cambria Math" panose="02040503050406030204" pitchFamily="18" charset="0"/>
                                </a:rPr>
                                <m:t>&gt;0 .</m:t>
                              </m:r>
                            </m:e>
                          </m:eqArr>
                        </m:e>
                      </m:d>
                    </m:oMath>
                  </m:oMathPara>
                </a14:m>
                <a:endParaRPr lang="en-US" sz="4800" dirty="0">
                  <a:latin typeface="Avenir Medium" panose="02000503020000020003" pitchFamily="2" charset="0"/>
                </a:endParaRPr>
              </a:p>
              <a:p>
                <a:pPr lvl="1">
                  <a:spcBef>
                    <a:spcPts val="0"/>
                  </a:spcBef>
                </a:pPr>
                <a:endParaRPr lang="en-US" sz="4800" dirty="0">
                  <a:latin typeface="Avenir Medium" panose="02000503020000020003" pitchFamily="2" charset="0"/>
                </a:endParaRPr>
              </a:p>
              <a:p>
                <a:pPr lvl="1">
                  <a:spcBef>
                    <a:spcPts val="0"/>
                  </a:spcBef>
                </a:pPr>
                <a:r>
                  <a:rPr lang="en-US" sz="4800" dirty="0">
                    <a:latin typeface="Avenir Medium" panose="02000503020000020003" pitchFamily="2" charset="0"/>
                  </a:rPr>
                  <a:t>For example, if </a:t>
                </a:r>
                <a14:m>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latin typeface="Cambria Math" panose="02040503050406030204" pitchFamily="18" charset="0"/>
                          </a:rPr>
                          <m:t>𝑛</m:t>
                        </m:r>
                      </m:e>
                    </m:d>
                    <m:r>
                      <a:rPr lang="en-US" sz="4800" b="0" i="1" smtClean="0">
                        <a:latin typeface="Cambria Math" panose="02040503050406030204" pitchFamily="18" charset="0"/>
                      </a:rPr>
                      <m:t>=2</m:t>
                    </m:r>
                    <m:r>
                      <a:rPr lang="en-US" sz="4800" b="0" i="1" smtClean="0">
                        <a:latin typeface="Cambria Math" panose="02040503050406030204" pitchFamily="18" charset="0"/>
                      </a:rPr>
                      <m:t>𝑛</m:t>
                    </m:r>
                  </m:oMath>
                </a14:m>
                <a:r>
                  <a:rPr lang="en-US" sz="4800" dirty="0">
                    <a:latin typeface="Avenir Medium" panose="02000503020000020003" pitchFamily="2" charset="0"/>
                  </a:rPr>
                  <a:t>, then </a:t>
                </a:r>
                <a14:m>
                  <m:oMath xmlns:m="http://schemas.openxmlformats.org/officeDocument/2006/math">
                    <m:sSup>
                      <m:sSupPr>
                        <m:ctrlPr>
                          <a:rPr lang="en-US" sz="4800" i="1" smtClean="0">
                            <a:latin typeface="Cambria Math" panose="02040503050406030204" pitchFamily="18" charset="0"/>
                          </a:rPr>
                        </m:ctrlPr>
                      </m:sSupPr>
                      <m:e>
                        <m:r>
                          <a:rPr lang="en-US" sz="4800" b="0" i="1" smtClean="0">
                            <a:latin typeface="Cambria Math" panose="02040503050406030204" pitchFamily="18" charset="0"/>
                          </a:rPr>
                          <m:t>𝑓</m:t>
                        </m:r>
                      </m:e>
                      <m: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𝑖</m:t>
                            </m:r>
                          </m:e>
                        </m:d>
                      </m:sup>
                    </m:sSup>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𝑖</m:t>
                        </m:r>
                      </m:sup>
                    </m:sSup>
                    <m:r>
                      <a:rPr lang="en-US" sz="4800" b="0" i="1" smtClean="0">
                        <a:latin typeface="Cambria Math" panose="02040503050406030204" pitchFamily="18" charset="0"/>
                      </a:rPr>
                      <m:t>𝑛</m:t>
                    </m:r>
                  </m:oMath>
                </a14:m>
                <a:r>
                  <a:rPr lang="en-US" sz="4800" dirty="0">
                    <a:latin typeface="Avenir Medium" panose="02000503020000020003" pitchFamily="2" charset="0"/>
                  </a:rPr>
                  <a:t>.</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834" t="-36705" b="-42486"/>
                </a:stretch>
              </a:blipFill>
            </p:spPr>
            <p:txBody>
              <a:bodyPr/>
              <a:lstStyle/>
              <a:p>
                <a:r>
                  <a:rPr lang="en-US">
                    <a:noFill/>
                  </a:rPr>
                  <a:t> </a:t>
                </a:r>
              </a:p>
            </p:txBody>
          </p:sp>
        </mc:Fallback>
      </mc:AlternateContent>
    </p:spTree>
    <p:extLst>
      <p:ext uri="{BB962C8B-B14F-4D97-AF65-F5344CB8AC3E}">
        <p14:creationId xmlns:p14="http://schemas.microsoft.com/office/powerpoint/2010/main" val="27972056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9172103"/>
              </a:xfrm>
            </p:spPr>
            <p:txBody>
              <a:bodyPr>
                <a:normAutofit/>
              </a:bodyPr>
              <a:lstStyle/>
              <a:p>
                <a:pPr>
                  <a:spcBef>
                    <a:spcPts val="0"/>
                  </a:spcBef>
                </a:pPr>
                <a:r>
                  <a:rPr lang="en-US" dirty="0">
                    <a:solidFill>
                      <a:schemeClr val="accent4">
                        <a:lumMod val="60000"/>
                        <a:lumOff val="40000"/>
                      </a:schemeClr>
                    </a:solidFill>
                    <a:latin typeface="Avenir Medium" panose="02000503020000020003" pitchFamily="2" charset="0"/>
                  </a:rPr>
                  <a:t>Iterated logarithm function</a:t>
                </a:r>
              </a:p>
              <a:p>
                <a:pPr lvl="1">
                  <a:spcBef>
                    <a:spcPts val="0"/>
                  </a:spcBef>
                </a:pPr>
                <a:r>
                  <a:rPr lang="en-US" dirty="0">
                    <a:latin typeface="Avenir Medium" panose="02000503020000020003" pitchFamily="2" charset="0"/>
                  </a:rPr>
                  <a:t>We use notation </a:t>
                </a: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r>
                      <a:rPr lang="en-US" b="0" i="1" smtClean="0">
                        <a:latin typeface="Cambria Math" panose="02040503050406030204" pitchFamily="18" charset="0"/>
                      </a:rPr>
                      <m:t>𝑛</m:t>
                    </m:r>
                  </m:oMath>
                </a14:m>
                <a:r>
                  <a:rPr lang="en-US" dirty="0">
                    <a:latin typeface="Avenir Medium" panose="02000503020000020003" pitchFamily="2" charset="0"/>
                  </a:rPr>
                  <a:t> (log star of n) to denote the iterated logarithm:</a:t>
                </a:r>
              </a:p>
              <a:p>
                <a:pPr lvl="1">
                  <a:spcBef>
                    <a:spcPts val="0"/>
                  </a:spcBef>
                </a:pPr>
                <a:endParaRPr lang="en-US" dirty="0">
                  <a:latin typeface="Avenir Medium" panose="02000503020000020003" pitchFamily="2" charset="0"/>
                </a:endParaRPr>
              </a:p>
              <a:p>
                <a:pPr marL="609600" lvl="1" indent="0">
                  <a:spcBef>
                    <a:spcPts val="0"/>
                  </a:spcBef>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r>
                        <a:rPr lang="en-US" b="0" i="1" smtClean="0">
                          <a:latin typeface="Cambria Math" panose="02040503050406030204" pitchFamily="18" charset="0"/>
                        </a:rPr>
                        <m:t>𝑛</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rPr>
                          </m:ctrlPr>
                        </m:sSupPr>
                        <m:e>
                          <m:r>
                            <m:rPr>
                              <m:sty m:val="p"/>
                            </m:rPr>
                            <a:rPr lang="en-US">
                              <a:latin typeface="Cambria Math" panose="02040503050406030204" pitchFamily="18" charset="0"/>
                            </a:rPr>
                            <m:t>lg</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i="1">
                          <a:latin typeface="Cambria Math" panose="02040503050406030204" pitchFamily="18" charset="0"/>
                        </a:rPr>
                        <m:t>𝑛</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m:t>
                      </m:r>
                    </m:oMath>
                  </m:oMathPara>
                </a14:m>
                <a:endParaRPr lang="en-US" dirty="0">
                  <a:latin typeface="Avenir Medium" panose="02000503020000020003" pitchFamily="2" charset="0"/>
                </a:endParaRPr>
              </a:p>
              <a:p>
                <a:pPr marL="609600" lvl="1" indent="0">
                  <a:spcBef>
                    <a:spcPts val="0"/>
                  </a:spcBef>
                  <a:buNone/>
                </a:pPr>
                <a:endParaRPr lang="en-US" dirty="0">
                  <a:latin typeface="Avenir Medium" panose="02000503020000020003" pitchFamily="2" charset="0"/>
                </a:endParaRPr>
              </a:p>
              <a:p>
                <a:pPr lvl="1">
                  <a:spcBef>
                    <a:spcPts val="0"/>
                  </a:spcBef>
                </a:pPr>
                <a:r>
                  <a:rPr lang="en-US" dirty="0">
                    <a:latin typeface="Avenir Medium" panose="02000503020000020003" pitchFamily="2" charset="0"/>
                  </a:rPr>
                  <a:t>You basically just keep iteratively 'logging' the answer until it gets below 1 (</a:t>
                </a:r>
                <a:r>
                  <a:rPr lang="en-US" dirty="0" err="1">
                    <a:latin typeface="Avenir Medium" panose="02000503020000020003" pitchFamily="2" charset="0"/>
                  </a:rPr>
                  <a:t>E.g</a:t>
                </a:r>
                <a:r>
                  <a:rPr lang="en-US" dirty="0">
                    <a:latin typeface="Avenir Medium" panose="02000503020000020003" pitchFamily="2" charset="0"/>
                  </a:rPr>
                  <a:t>: </a:t>
                </a:r>
                <a14:m>
                  <m:oMath xmlns:m="http://schemas.openxmlformats.org/officeDocument/2006/math">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m:rPr>
                        <m:sty m:val="p"/>
                      </m:rPr>
                      <a:rPr lang="en-US" i="1" dirty="0" smtClean="0">
                        <a:latin typeface="Cambria Math" panose="02040503050406030204" pitchFamily="18" charset="0"/>
                      </a:rPr>
                      <m:t>lg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latin typeface="Avenir Medium" panose="02000503020000020003" pitchFamily="2" charset="0"/>
                  </a:rPr>
                  <a:t>and the number of times you had to lg() is the answer.</a:t>
                </a:r>
              </a:p>
              <a:p>
                <a:pPr lvl="1">
                  <a:spcBef>
                    <a:spcPts val="0"/>
                  </a:spcBef>
                </a:pPr>
                <a:r>
                  <a:rPr lang="en-US" dirty="0">
                    <a:latin typeface="Avenir Medium" panose="02000503020000020003" pitchFamily="2" charset="0"/>
                  </a:rPr>
                  <a:t>This function is a very slowly growing function:</a:t>
                </a:r>
              </a:p>
              <a:p>
                <a:pPr lvl="2">
                  <a:spcBef>
                    <a:spcPts val="0"/>
                  </a:spcBef>
                </a:pP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r>
                      <a:rPr lang="en-US" b="0" i="1" smtClean="0">
                        <a:latin typeface="Cambria Math" panose="02040503050406030204" pitchFamily="18" charset="0"/>
                      </a:rPr>
                      <m:t>2=1 ,</m:t>
                    </m:r>
                  </m:oMath>
                </a14:m>
                <a:endParaRPr lang="en-US" b="0" dirty="0">
                  <a:latin typeface="Avenir Medium" panose="02000503020000020003" pitchFamily="2" charset="0"/>
                </a:endParaRPr>
              </a:p>
              <a:p>
                <a:pPr lvl="2">
                  <a:spcBef>
                    <a:spcPts val="0"/>
                  </a:spcBef>
                </a:pP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r>
                      <a:rPr lang="en-US" b="0" i="1" smtClean="0">
                        <a:latin typeface="Cambria Math" panose="02040503050406030204" pitchFamily="18" charset="0"/>
                      </a:rPr>
                      <m:t>4=2 ,</m:t>
                    </m:r>
                  </m:oMath>
                </a14:m>
                <a:endParaRPr lang="en-US" b="0" dirty="0">
                  <a:latin typeface="Avenir Medium" panose="02000503020000020003" pitchFamily="2" charset="0"/>
                </a:endParaRPr>
              </a:p>
              <a:p>
                <a:pPr lvl="2">
                  <a:spcBef>
                    <a:spcPts val="0"/>
                  </a:spcBef>
                </a:pP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r>
                      <a:rPr lang="en-US" b="0" i="1" smtClean="0">
                        <a:latin typeface="Cambria Math" panose="02040503050406030204" pitchFamily="18" charset="0"/>
                      </a:rPr>
                      <m:t>16=3 ,</m:t>
                    </m:r>
                  </m:oMath>
                </a14:m>
                <a:endParaRPr lang="en-US" b="0" dirty="0">
                  <a:latin typeface="Avenir Medium" panose="02000503020000020003" pitchFamily="2" charset="0"/>
                </a:endParaRPr>
              </a:p>
              <a:p>
                <a:pPr lvl="2">
                  <a:spcBef>
                    <a:spcPts val="0"/>
                  </a:spcBef>
                </a:pP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r>
                      <a:rPr lang="en-US" b="0" i="1" smtClean="0">
                        <a:latin typeface="Cambria Math" panose="02040503050406030204" pitchFamily="18" charset="0"/>
                      </a:rPr>
                      <m:t>65536=4 ,</m:t>
                    </m:r>
                  </m:oMath>
                </a14:m>
                <a:endParaRPr lang="en-US" b="0" dirty="0">
                  <a:latin typeface="Avenir Medium" panose="02000503020000020003" pitchFamily="2" charset="0"/>
                </a:endParaRPr>
              </a:p>
              <a:p>
                <a:pPr lvl="2">
                  <a:spcBef>
                    <a:spcPts val="0"/>
                  </a:spcBef>
                </a:pPr>
                <a14:m>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lg</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65536</m:t>
                            </m:r>
                          </m:sup>
                        </m:sSup>
                      </m:e>
                    </m:d>
                    <m:r>
                      <a:rPr lang="en-US" b="0" i="1" smtClean="0">
                        <a:latin typeface="Cambria Math" panose="02040503050406030204" pitchFamily="18" charset="0"/>
                      </a:rPr>
                      <m:t>=5.</m:t>
                    </m:r>
                  </m:oMath>
                </a14:m>
                <a:endParaRPr lang="en-US" b="0" dirty="0">
                  <a:latin typeface="Avenir Medium" panose="02000503020000020003" pitchFamily="2" charset="0"/>
                </a:endParaRP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9172103"/>
              </a:xfrm>
              <a:blipFill>
                <a:blip r:embed="rId3"/>
                <a:stretch>
                  <a:fillRect l="-1518" t="-2628"/>
                </a:stretch>
              </a:blipFill>
            </p:spPr>
            <p:txBody>
              <a:bodyPr/>
              <a:lstStyle/>
              <a:p>
                <a:r>
                  <a:rPr lang="en-US">
                    <a:noFill/>
                  </a:rPr>
                  <a:t> </a:t>
                </a:r>
              </a:p>
            </p:txBody>
          </p:sp>
        </mc:Fallback>
      </mc:AlternateContent>
    </p:spTree>
    <p:extLst>
      <p:ext uri="{BB962C8B-B14F-4D97-AF65-F5344CB8AC3E}">
        <p14:creationId xmlns:p14="http://schemas.microsoft.com/office/powerpoint/2010/main" val="18386122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Standard notations and common functions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a:xfrm>
            <a:off x="2167377" y="2419728"/>
            <a:ext cx="19625823" cy="803546"/>
          </a:xfrm>
        </p:spPr>
        <p:txBody>
          <a:bodyPr>
            <a:normAutofit/>
          </a:bodyPr>
          <a:lstStyle/>
          <a:p>
            <a:r>
              <a:rPr lang="en-US" dirty="0"/>
              <a:t>Mathematical functions and notations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20057623" cy="8767154"/>
              </a:xfrm>
            </p:spPr>
            <p:txBody>
              <a:bodyPr>
                <a:normAutofit/>
              </a:bodyPr>
              <a:lstStyle/>
              <a:p>
                <a:pPr>
                  <a:spcBef>
                    <a:spcPts val="0"/>
                  </a:spcBef>
                </a:pPr>
                <a:r>
                  <a:rPr lang="en-US" sz="4400" dirty="0">
                    <a:solidFill>
                      <a:schemeClr val="accent4">
                        <a:lumMod val="60000"/>
                        <a:lumOff val="40000"/>
                      </a:schemeClr>
                    </a:solidFill>
                    <a:latin typeface="Avenir Medium" panose="02000503020000020003" pitchFamily="2" charset="0"/>
                  </a:rPr>
                  <a:t>Fibonacci numbers</a:t>
                </a:r>
              </a:p>
              <a:p>
                <a:pPr lvl="1">
                  <a:spcBef>
                    <a:spcPts val="0"/>
                  </a:spcBef>
                </a:pPr>
                <a:r>
                  <a:rPr lang="en-US" sz="4400" dirty="0">
                    <a:latin typeface="Avenir Medium" panose="02000503020000020003" pitchFamily="2" charset="0"/>
                  </a:rPr>
                  <a:t>We define Fibonacci numbers as follows:</a:t>
                </a:r>
              </a:p>
              <a:p>
                <a:pPr marL="609600" lvl="1" indent="0">
                  <a:spcBef>
                    <a:spcPts val="0"/>
                  </a:spcBef>
                  <a:buNone/>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𝐹</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d>
                        <m:dPr>
                          <m:begChr m:val="{"/>
                          <m:endChr m:val=""/>
                          <m:ctrlPr>
                            <a:rPr lang="en-US" sz="4400" b="0" i="1" smtClean="0">
                              <a:latin typeface="Cambria Math" panose="02040503050406030204" pitchFamily="18" charset="0"/>
                            </a:rPr>
                          </m:ctrlPr>
                        </m:dPr>
                        <m:e>
                          <m:eqArr>
                            <m:eqArrPr>
                              <m:ctrlPr>
                                <a:rPr lang="en-US" sz="4400" b="0" i="1" smtClean="0">
                                  <a:latin typeface="Cambria Math" panose="02040503050406030204" pitchFamily="18" charset="0"/>
                                </a:rPr>
                              </m:ctrlPr>
                            </m:eqArrPr>
                            <m:e>
                              <m:r>
                                <a:rPr lang="en-US" sz="4400" b="0" i="1" smtClean="0">
                                  <a:latin typeface="Cambria Math" panose="02040503050406030204" pitchFamily="18" charset="0"/>
                                </a:rPr>
                                <m:t>0                        </m:t>
                              </m:r>
                              <m:r>
                                <a:rPr lang="en-US" sz="4400" b="0" i="1" smtClean="0">
                                  <a:latin typeface="Cambria Math" panose="02040503050406030204" pitchFamily="18" charset="0"/>
                                </a:rPr>
                                <m:t>𝑖𝑓</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rPr>
                                <m:t>=0</m:t>
                              </m:r>
                            </m:e>
                            <m:e>
                              <m:r>
                                <a:rPr lang="en-US" sz="4400" b="0" i="1" smtClean="0">
                                  <a:latin typeface="Cambria Math" panose="02040503050406030204" pitchFamily="18" charset="0"/>
                                </a:rPr>
                                <m:t>1                        </m:t>
                              </m:r>
                              <m:r>
                                <a:rPr lang="en-US" sz="4400" b="0" i="1" smtClean="0">
                                  <a:latin typeface="Cambria Math" panose="02040503050406030204" pitchFamily="18" charset="0"/>
                                </a:rPr>
                                <m:t>𝑖𝑓</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rPr>
                                <m:t>=1</m:t>
                              </m:r>
                            </m:e>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𝐹</m:t>
                                  </m:r>
                                </m:e>
                                <m:sub>
                                  <m:r>
                                    <a:rPr lang="en-US" sz="4400" b="0" i="1" smtClean="0">
                                      <a:latin typeface="Cambria Math" panose="02040503050406030204" pitchFamily="18" charset="0"/>
                                    </a:rPr>
                                    <m:t>𝑖</m:t>
                                  </m:r>
                                  <m:r>
                                    <a:rPr lang="en-US" sz="4400" b="0" i="1" smtClean="0">
                                      <a:latin typeface="Cambria Math" panose="02040503050406030204" pitchFamily="18" charset="0"/>
                                    </a:rPr>
                                    <m:t>−1</m:t>
                                  </m:r>
                                </m:sub>
                              </m:sSub>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𝐹</m:t>
                                  </m:r>
                                </m:e>
                                <m:sub>
                                  <m:r>
                                    <a:rPr lang="en-US" sz="4400" b="0" i="1" smtClean="0">
                                      <a:latin typeface="Cambria Math" panose="02040503050406030204" pitchFamily="18" charset="0"/>
                                    </a:rPr>
                                    <m:t>𝑖</m:t>
                                  </m:r>
                                  <m:r>
                                    <a:rPr lang="en-US" sz="4400" b="0" i="1" smtClean="0">
                                      <a:latin typeface="Cambria Math" panose="02040503050406030204" pitchFamily="18" charset="0"/>
                                    </a:rPr>
                                    <m:t>−2</m:t>
                                  </m:r>
                                </m:sub>
                              </m:sSub>
                              <m:r>
                                <a:rPr lang="en-US" sz="4400" b="0" i="1" smtClean="0">
                                  <a:latin typeface="Cambria Math" panose="02040503050406030204" pitchFamily="18" charset="0"/>
                                </a:rPr>
                                <m:t>     </m:t>
                              </m:r>
                              <m:r>
                                <a:rPr lang="en-US" sz="4400" b="0" i="1" smtClean="0">
                                  <a:latin typeface="Cambria Math" panose="02040503050406030204" pitchFamily="18" charset="0"/>
                                </a:rPr>
                                <m:t>𝑖𝑓</m:t>
                              </m:r>
                              <m:r>
                                <a:rPr lang="en-US" sz="4400" b="0" i="1" smtClean="0">
                                  <a:latin typeface="Cambria Math" panose="02040503050406030204" pitchFamily="18" charset="0"/>
                                </a:rPr>
                                <m:t> </m:t>
                              </m:r>
                              <m:r>
                                <a:rPr lang="en-US" sz="4400" b="0" i="1" smtClean="0">
                                  <a:latin typeface="Cambria Math" panose="02040503050406030204" pitchFamily="18" charset="0"/>
                                </a:rPr>
                                <m:t>𝑖</m:t>
                              </m:r>
                              <m:r>
                                <a:rPr lang="en-US" sz="4400" b="0" i="1" smtClean="0">
                                  <a:latin typeface="Cambria Math" panose="02040503050406030204" pitchFamily="18" charset="0"/>
                                  <a:ea typeface="Cambria Math" panose="02040503050406030204" pitchFamily="18" charset="0"/>
                                </a:rPr>
                                <m:t>≥2</m:t>
                              </m:r>
                            </m:e>
                          </m:eqArr>
                        </m:e>
                      </m:d>
                    </m:oMath>
                  </m:oMathPara>
                </a14:m>
                <a:endParaRPr lang="en-US" sz="4400" dirty="0">
                  <a:latin typeface="Avenir Medium" panose="02000503020000020003" pitchFamily="2" charset="0"/>
                </a:endParaRPr>
              </a:p>
              <a:p>
                <a:pPr lvl="1">
                  <a:spcBef>
                    <a:spcPts val="0"/>
                  </a:spcBef>
                </a:pPr>
                <a:r>
                  <a:rPr lang="en-US" sz="4400" dirty="0">
                    <a:latin typeface="Avenir Medium" panose="02000503020000020003" pitchFamily="2" charset="0"/>
                  </a:rPr>
                  <a:t>It is related to the golden ratio </a:t>
                </a:r>
                <a14:m>
                  <m:oMath xmlns:m="http://schemas.openxmlformats.org/officeDocument/2006/math">
                    <m:r>
                      <a:rPr lang="en-US" sz="4400" i="1" smtClean="0">
                        <a:latin typeface="Cambria Math" panose="02040503050406030204" pitchFamily="18" charset="0"/>
                        <a:ea typeface="Cambria Math" panose="02040503050406030204" pitchFamily="18" charset="0"/>
                      </a:rPr>
                      <m:t>𝜙</m:t>
                    </m:r>
                  </m:oMath>
                </a14:m>
                <a:r>
                  <a:rPr lang="en-US" sz="4400" dirty="0">
                    <a:latin typeface="Avenir Medium" panose="02000503020000020003" pitchFamily="2" charset="0"/>
                  </a:rPr>
                  <a:t> and its conjugate </a:t>
                </a:r>
                <a14:m>
                  <m:oMath xmlns:m="http://schemas.openxmlformats.org/officeDocument/2006/math">
                    <m:acc>
                      <m:accPr>
                        <m:chr m:val="̂"/>
                        <m:ctrlPr>
                          <a:rPr lang="en-US" sz="4400" i="1" smtClean="0">
                            <a:latin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𝜙</m:t>
                        </m:r>
                      </m:e>
                    </m:acc>
                  </m:oMath>
                </a14:m>
                <a:r>
                  <a:rPr lang="en-US" sz="4400" dirty="0">
                    <a:latin typeface="Avenir Medium" panose="02000503020000020003" pitchFamily="2" charset="0"/>
                  </a:rPr>
                  <a:t>, which are the two roots of the equation </a:t>
                </a:r>
                <a14:m>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𝑥</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m:t>
                    </m:r>
                    <m:r>
                      <a:rPr lang="en-US" sz="4400" b="0" i="1" smtClean="0">
                        <a:latin typeface="Cambria Math" panose="02040503050406030204" pitchFamily="18" charset="0"/>
                      </a:rPr>
                      <m:t>𝑥</m:t>
                    </m:r>
                    <m:r>
                      <a:rPr lang="en-US" sz="4400" b="0" i="1" smtClean="0">
                        <a:latin typeface="Cambria Math" panose="02040503050406030204" pitchFamily="18" charset="0"/>
                      </a:rPr>
                      <m:t>+1</m:t>
                    </m:r>
                  </m:oMath>
                </a14:m>
                <a:endParaRPr lang="en-US" sz="4400" dirty="0">
                  <a:latin typeface="Avenir Medium" panose="02000503020000020003" pitchFamily="2" charset="0"/>
                </a:endParaRPr>
              </a:p>
              <a:p>
                <a:pPr lvl="1">
                  <a:spcBef>
                    <a:spcPts val="0"/>
                  </a:spcBef>
                </a:pPr>
                <a:endParaRPr lang="en-US" sz="4400" dirty="0">
                  <a:latin typeface="Avenir Medium" panose="02000503020000020003" pitchFamily="2" charset="0"/>
                </a:endParaRP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4125886"/>
                <a:ext cx="20057623" cy="8767154"/>
              </a:xfrm>
              <a:blipFill>
                <a:blip r:embed="rId3"/>
                <a:stretch>
                  <a:fillRect l="-1645" t="-51445" b="-40029"/>
                </a:stretch>
              </a:blipFill>
            </p:spPr>
            <p:txBody>
              <a:bodyPr/>
              <a:lstStyle/>
              <a:p>
                <a:r>
                  <a:rPr lang="en-US">
                    <a:noFill/>
                  </a:rPr>
                  <a:t> </a:t>
                </a:r>
              </a:p>
            </p:txBody>
          </p:sp>
        </mc:Fallback>
      </mc:AlternateContent>
    </p:spTree>
    <p:extLst>
      <p:ext uri="{BB962C8B-B14F-4D97-AF65-F5344CB8AC3E}">
        <p14:creationId xmlns:p14="http://schemas.microsoft.com/office/powerpoint/2010/main" val="403339739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8F30-EF47-E438-48E4-4C6FC86ED1DB}"/>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718BD83B-31C4-4107-16EB-5C47CF5AD558}"/>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AB40B8F-E875-74A6-390C-5B163AE44EFD}"/>
                  </a:ext>
                </a:extLst>
              </p:cNvPr>
              <p:cNvSpPr>
                <a:spLocks noGrp="1"/>
              </p:cNvSpPr>
              <p:nvPr>
                <p:ph sz="quarter" idx="11"/>
              </p:nvPr>
            </p:nvSpPr>
            <p:spPr/>
            <p:txBody>
              <a:bodyPr/>
              <a:lstStyle/>
              <a:p>
                <a:r>
                  <a:rPr lang="en-US" dirty="0"/>
                  <a:t>T</a:t>
                </a:r>
                <a:r>
                  <a:rPr lang="en-US" sz="4000" dirty="0"/>
                  <a:t>he asymptotic notations such as </a:t>
                </a:r>
                <a14:m>
                  <m:oMath xmlns:m="http://schemas.openxmlformats.org/officeDocument/2006/math">
                    <m:r>
                      <a:rPr lang="en-US" sz="4000" b="0" i="1" smtClean="0">
                        <a:latin typeface="Cambria Math" panose="02040503050406030204" pitchFamily="18" charset="0"/>
                      </a:rPr>
                      <m:t>𝛰</m:t>
                    </m:r>
                    <m:r>
                      <a:rPr lang="en-US" sz="4000" b="0" i="1" smtClean="0">
                        <a:latin typeface="Cambria Math" panose="02040503050406030204" pitchFamily="18" charset="0"/>
                      </a:rPr>
                      <m:t>, </m:t>
                    </m:r>
                    <m:r>
                      <m:rPr>
                        <m:sty m:val="p"/>
                      </m:rPr>
                      <a:rPr lang="en-US" sz="4000" b="0" i="0" smtClean="0">
                        <a:latin typeface="Cambria Math" panose="02040503050406030204" pitchFamily="18" charset="0"/>
                      </a:rPr>
                      <m:t>Ω</m:t>
                    </m:r>
                    <m:r>
                      <a:rPr lang="en-US" sz="4000" b="0" i="0" smtClean="0">
                        <a:latin typeface="Cambria Math" panose="02040503050406030204" pitchFamily="18" charset="0"/>
                      </a:rPr>
                      <m:t>, </m:t>
                    </m:r>
                    <m:r>
                      <m:rPr>
                        <m:sty m:val="p"/>
                      </m:rPr>
                      <a:rPr lang="en-US" sz="4000" i="0">
                        <a:latin typeface="Cambria Math" panose="02040503050406030204" pitchFamily="18" charset="0"/>
                      </a:rPr>
                      <m:t>Θ</m:t>
                    </m:r>
                  </m:oMath>
                </a14:m>
                <a:r>
                  <a:rPr lang="en-US" dirty="0"/>
                  <a:t> </a:t>
                </a:r>
                <a:r>
                  <a:rPr lang="en-US" sz="4000" dirty="0"/>
                  <a:t>are designed so that they characterize functions in general. </a:t>
                </a:r>
              </a:p>
              <a:p>
                <a:r>
                  <a:rPr lang="en-ID" i="1" dirty="0"/>
                  <a:t>O</a:t>
                </a:r>
                <a:r>
                  <a:rPr lang="en-ID" dirty="0"/>
                  <a:t>-notation characterizes an </a:t>
                </a:r>
                <a:r>
                  <a:rPr lang="en-ID" b="1" dirty="0">
                    <a:latin typeface="Avenir Black" panose="02000503020000020003" pitchFamily="2" charset="0"/>
                  </a:rPr>
                  <a:t>upper bound, </a:t>
                </a:r>
                <a14:m>
                  <m:oMath xmlns:m="http://schemas.openxmlformats.org/officeDocument/2006/math">
                    <m:r>
                      <m:rPr>
                        <m:sty m:val="p"/>
                      </m:rPr>
                      <a:rPr lang="en-US" sz="4000" b="0" i="0" smtClean="0">
                        <a:latin typeface="Cambria Math" panose="02040503050406030204" pitchFamily="18" charset="0"/>
                      </a:rPr>
                      <m:t>Ω</m:t>
                    </m:r>
                  </m:oMath>
                </a14:m>
                <a:r>
                  <a:rPr lang="en-ID" dirty="0"/>
                  <a:t>-notation characterizes a </a:t>
                </a:r>
                <a:r>
                  <a:rPr lang="en-ID" b="1" dirty="0">
                    <a:latin typeface="Avenir Black" panose="02000503020000020003" pitchFamily="2" charset="0"/>
                  </a:rPr>
                  <a:t>lower bound</a:t>
                </a:r>
                <a:r>
                  <a:rPr lang="en-ID" dirty="0"/>
                  <a:t>, and </a:t>
                </a:r>
                <a14:m>
                  <m:oMath xmlns:m="http://schemas.openxmlformats.org/officeDocument/2006/math">
                    <m:r>
                      <m:rPr>
                        <m:sty m:val="p"/>
                      </m:rPr>
                      <a:rPr lang="en-US">
                        <a:latin typeface="Cambria Math" panose="02040503050406030204" pitchFamily="18" charset="0"/>
                      </a:rPr>
                      <m:t>Θ</m:t>
                    </m:r>
                  </m:oMath>
                </a14:m>
                <a:r>
                  <a:rPr lang="en-ID" dirty="0"/>
                  <a:t>-notation characterizes </a:t>
                </a:r>
                <a:r>
                  <a:rPr lang="en-ID" b="1" dirty="0">
                    <a:latin typeface="Avenir Black" panose="02000503020000020003" pitchFamily="2" charset="0"/>
                  </a:rPr>
                  <a:t>tight bound</a:t>
                </a:r>
                <a:r>
                  <a:rPr lang="en-ID" dirty="0"/>
                  <a:t>.</a:t>
                </a:r>
              </a:p>
              <a:p>
                <a:r>
                  <a:rPr lang="en-ID" dirty="0"/>
                  <a:t>Several mathematical functions and notations:</a:t>
                </a:r>
              </a:p>
              <a:p>
                <a:pPr lvl="1">
                  <a:spcBef>
                    <a:spcPts val="0"/>
                  </a:spcBef>
                </a:pPr>
                <a:r>
                  <a:rPr lang="en-US" sz="4000" dirty="0"/>
                  <a:t>Monotonicity</a:t>
                </a:r>
              </a:p>
              <a:p>
                <a:pPr lvl="1">
                  <a:spcBef>
                    <a:spcPts val="0"/>
                  </a:spcBef>
                </a:pPr>
                <a:r>
                  <a:rPr lang="en-US" sz="4000" dirty="0"/>
                  <a:t>Polynomials</a:t>
                </a:r>
              </a:p>
              <a:p>
                <a:pPr lvl="1">
                  <a:spcBef>
                    <a:spcPts val="0"/>
                  </a:spcBef>
                </a:pPr>
                <a:r>
                  <a:rPr lang="en-US" sz="4000" dirty="0"/>
                  <a:t>Exponentials</a:t>
                </a:r>
              </a:p>
              <a:p>
                <a:pPr lvl="1">
                  <a:spcBef>
                    <a:spcPts val="0"/>
                  </a:spcBef>
                </a:pPr>
                <a:r>
                  <a:rPr lang="en-US" sz="4000" dirty="0"/>
                  <a:t>Logarithms</a:t>
                </a:r>
              </a:p>
              <a:p>
                <a:pPr lvl="1">
                  <a:spcBef>
                    <a:spcPts val="0"/>
                  </a:spcBef>
                </a:pPr>
                <a:r>
                  <a:rPr lang="en-US" sz="4000" dirty="0"/>
                  <a:t>Factorials</a:t>
                </a:r>
              </a:p>
              <a:p>
                <a:pPr lvl="1">
                  <a:spcBef>
                    <a:spcPts val="0"/>
                  </a:spcBef>
                </a:pPr>
                <a:r>
                  <a:rPr lang="en-US" sz="4000" dirty="0"/>
                  <a:t>Functional iteration</a:t>
                </a:r>
              </a:p>
              <a:p>
                <a:pPr lvl="1">
                  <a:spcBef>
                    <a:spcPts val="0"/>
                  </a:spcBef>
                </a:pPr>
                <a:r>
                  <a:rPr lang="en-US" sz="4000" dirty="0"/>
                  <a:t>The iterated logarithm function</a:t>
                </a:r>
              </a:p>
              <a:p>
                <a:pPr lvl="1">
                  <a:spcBef>
                    <a:spcPts val="0"/>
                  </a:spcBef>
                </a:pPr>
                <a:r>
                  <a:rPr lang="en-US" sz="4000" dirty="0"/>
                  <a:t>Fibonacci numbers</a:t>
                </a:r>
              </a:p>
              <a:p>
                <a:endParaRPr lang="en-ID" dirty="0"/>
              </a:p>
              <a:p>
                <a:endParaRPr lang="en-US" sz="4000" dirty="0"/>
              </a:p>
              <a:p>
                <a:endParaRPr lang="en-US" sz="4000" dirty="0"/>
              </a:p>
              <a:p>
                <a:endParaRPr lang="en-US" dirty="0"/>
              </a:p>
            </p:txBody>
          </p:sp>
        </mc:Choice>
        <mc:Fallback xmlns="">
          <p:sp>
            <p:nvSpPr>
              <p:cNvPr id="4" name="Content Placeholder 3">
                <a:extLst>
                  <a:ext uri="{FF2B5EF4-FFF2-40B4-BE49-F238E27FC236}">
                    <a16:creationId xmlns:a16="http://schemas.microsoft.com/office/drawing/2014/main" id="{8AB40B8F-E875-74A6-390C-5B163AE44EFD}"/>
                  </a:ext>
                </a:extLst>
              </p:cNvPr>
              <p:cNvSpPr>
                <a:spLocks noGrp="1" noRot="1" noChangeAspect="1" noMove="1" noResize="1" noEditPoints="1" noAdjustHandles="1" noChangeArrowheads="1" noChangeShapeType="1" noTextEdit="1"/>
              </p:cNvSpPr>
              <p:nvPr>
                <p:ph sz="quarter" idx="11"/>
              </p:nvPr>
            </p:nvSpPr>
            <p:spPr>
              <a:blipFill>
                <a:blip r:embed="rId2"/>
                <a:stretch>
                  <a:fillRect l="-1518" t="-2675"/>
                </a:stretch>
              </a:blipFill>
            </p:spPr>
            <p:txBody>
              <a:bodyPr/>
              <a:lstStyle/>
              <a:p>
                <a:r>
                  <a:rPr lang="en-US">
                    <a:noFill/>
                  </a:rPr>
                  <a:t> </a:t>
                </a:r>
              </a:p>
            </p:txBody>
          </p:sp>
        </mc:Fallback>
      </mc:AlternateContent>
    </p:spTree>
    <p:extLst>
      <p:ext uri="{BB962C8B-B14F-4D97-AF65-F5344CB8AC3E}">
        <p14:creationId xmlns:p14="http://schemas.microsoft.com/office/powerpoint/2010/main" val="21704664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04</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altLang="en-US" dirty="0"/>
              <a:t>Calculate </a:t>
            </a:r>
            <a:r>
              <a:rPr lang="en-US" altLang="en-US" b="1" dirty="0"/>
              <a:t>and EXPLAIN</a:t>
            </a:r>
            <a:r>
              <a:rPr lang="en-US" altLang="en-US" dirty="0"/>
              <a:t> the complexity of algorithm below:</a:t>
            </a:r>
          </a:p>
          <a:p>
            <a:pPr marL="457200" lvl="1" indent="0">
              <a:buNone/>
            </a:pPr>
            <a:r>
              <a:rPr lang="en-US" altLang="en-US" sz="3200" i="1" dirty="0">
                <a:latin typeface="Consolas" panose="020B0609020204030204" pitchFamily="49" charset="0"/>
                <a:cs typeface="Consolas" panose="020B0609020204030204" pitchFamily="49" charset="0"/>
              </a:rPr>
              <a:t>F(n) = {</a:t>
            </a:r>
          </a:p>
          <a:p>
            <a:pPr marL="457200" lvl="1" indent="0">
              <a:buNone/>
            </a:pPr>
            <a:r>
              <a:rPr lang="en-US" altLang="en-US" sz="3200" i="1" dirty="0">
                <a:latin typeface="Consolas" panose="020B0609020204030204" pitchFamily="49" charset="0"/>
                <a:cs typeface="Consolas" panose="020B0609020204030204" pitchFamily="49" charset="0"/>
              </a:rPr>
              <a:t>      count = 0</a:t>
            </a:r>
            <a:br>
              <a:rPr lang="en-US" altLang="en-US" sz="3200" i="1" dirty="0">
                <a:latin typeface="Consolas" panose="020B0609020204030204" pitchFamily="49" charset="0"/>
                <a:cs typeface="Consolas" panose="020B0609020204030204" pitchFamily="49" charset="0"/>
              </a:rPr>
            </a:br>
            <a:r>
              <a:rPr lang="en-US" altLang="en-US" sz="3200" i="1" dirty="0">
                <a:latin typeface="Consolas" panose="020B0609020204030204" pitchFamily="49" charset="0"/>
                <a:cs typeface="Consolas" panose="020B0609020204030204" pitchFamily="49" charset="0"/>
              </a:rPr>
              <a:t>      FOR </a:t>
            </a:r>
            <a:r>
              <a:rPr lang="en-US" altLang="en-US" sz="3200" i="1" dirty="0" err="1">
                <a:latin typeface="Consolas" panose="020B0609020204030204" pitchFamily="49" charset="0"/>
                <a:cs typeface="Consolas" panose="020B0609020204030204" pitchFamily="49" charset="0"/>
              </a:rPr>
              <a:t>i</a:t>
            </a:r>
            <a:r>
              <a:rPr lang="en-US" altLang="en-US" sz="3200" i="1" dirty="0">
                <a:latin typeface="Consolas" panose="020B0609020204030204" pitchFamily="49" charset="0"/>
                <a:cs typeface="Consolas" panose="020B0609020204030204" pitchFamily="49" charset="0"/>
              </a:rPr>
              <a:t> = 1 to n DO</a:t>
            </a:r>
          </a:p>
          <a:p>
            <a:pPr marL="457200" lvl="1" indent="0">
              <a:buNone/>
            </a:pPr>
            <a:r>
              <a:rPr lang="en-US" altLang="en-US" sz="3200" i="1" dirty="0">
                <a:latin typeface="Consolas" panose="020B0609020204030204" pitchFamily="49" charset="0"/>
                <a:cs typeface="Consolas" panose="020B0609020204030204" pitchFamily="49" charset="0"/>
              </a:rPr>
              <a:t>          IF n MODULO </a:t>
            </a:r>
            <a:r>
              <a:rPr lang="en-US" altLang="en-US" sz="3200" i="1" dirty="0" err="1">
                <a:latin typeface="Consolas" panose="020B0609020204030204" pitchFamily="49" charset="0"/>
                <a:cs typeface="Consolas" panose="020B0609020204030204" pitchFamily="49" charset="0"/>
              </a:rPr>
              <a:t>i</a:t>
            </a:r>
            <a:r>
              <a:rPr lang="en-US" altLang="en-US" sz="3200" i="1" dirty="0">
                <a:latin typeface="Consolas" panose="020B0609020204030204" pitchFamily="49" charset="0"/>
                <a:cs typeface="Consolas" panose="020B0609020204030204" pitchFamily="49" charset="0"/>
              </a:rPr>
              <a:t> = 0 THEN</a:t>
            </a:r>
          </a:p>
          <a:p>
            <a:pPr marL="457200" lvl="1" indent="0">
              <a:buNone/>
            </a:pPr>
            <a:r>
              <a:rPr lang="en-US" altLang="en-US" sz="3200" i="1" dirty="0">
                <a:latin typeface="Consolas" panose="020B0609020204030204" pitchFamily="49" charset="0"/>
                <a:cs typeface="Consolas" panose="020B0609020204030204" pitchFamily="49" charset="0"/>
              </a:rPr>
              <a:t>             count = count + 1</a:t>
            </a:r>
          </a:p>
          <a:p>
            <a:pPr marL="457200" lvl="1" indent="0">
              <a:buNone/>
            </a:pPr>
            <a:r>
              <a:rPr lang="en-US" altLang="en-US" sz="3200" i="1" dirty="0">
                <a:latin typeface="Consolas" panose="020B0609020204030204" pitchFamily="49" charset="0"/>
                <a:cs typeface="Consolas" panose="020B0609020204030204" pitchFamily="49" charset="0"/>
              </a:rPr>
              <a:t>          END IF</a:t>
            </a:r>
          </a:p>
          <a:p>
            <a:pPr marL="457200" lvl="1" indent="0">
              <a:buNone/>
            </a:pPr>
            <a:r>
              <a:rPr lang="en-US" altLang="en-US" sz="3200" i="1" dirty="0">
                <a:latin typeface="Consolas" panose="020B0609020204030204" pitchFamily="49" charset="0"/>
                <a:cs typeface="Consolas" panose="020B0609020204030204" pitchFamily="49" charset="0"/>
              </a:rPr>
              <a:t>      END FOR</a:t>
            </a:r>
          </a:p>
          <a:p>
            <a:pPr marL="457200" lvl="1" indent="0">
              <a:buNone/>
            </a:pPr>
            <a:r>
              <a:rPr lang="en-US" altLang="en-US" sz="3200" i="1" dirty="0">
                <a:latin typeface="Consolas" panose="020B0609020204030204" pitchFamily="49" charset="0"/>
                <a:cs typeface="Consolas" panose="020B0609020204030204" pitchFamily="49" charset="0"/>
              </a:rPr>
              <a:t>      IF count = 2 THEN</a:t>
            </a:r>
          </a:p>
          <a:p>
            <a:pPr marL="457200" lvl="1" indent="0">
              <a:buNone/>
            </a:pPr>
            <a:r>
              <a:rPr lang="en-US" altLang="en-US" sz="3200" i="1" dirty="0">
                <a:latin typeface="Consolas" panose="020B0609020204030204" pitchFamily="49" charset="0"/>
                <a:cs typeface="Consolas" panose="020B0609020204030204" pitchFamily="49" charset="0"/>
              </a:rPr>
              <a:t>         RETURN PRIME</a:t>
            </a:r>
          </a:p>
          <a:p>
            <a:pPr marL="457200" lvl="1" indent="0">
              <a:buNone/>
            </a:pPr>
            <a:r>
              <a:rPr lang="en-US" altLang="en-US" sz="3200" i="1" dirty="0">
                <a:latin typeface="Consolas" panose="020B0609020204030204" pitchFamily="49" charset="0"/>
                <a:cs typeface="Consolas" panose="020B0609020204030204" pitchFamily="49" charset="0"/>
              </a:rPr>
              <a:t>      ELSE</a:t>
            </a:r>
          </a:p>
          <a:p>
            <a:pPr marL="457200" lvl="1" indent="0">
              <a:buNone/>
            </a:pPr>
            <a:r>
              <a:rPr lang="en-US" altLang="en-US" sz="3200" i="1" dirty="0">
                <a:latin typeface="Consolas" panose="020B0609020204030204" pitchFamily="49" charset="0"/>
                <a:cs typeface="Consolas" panose="020B0609020204030204" pitchFamily="49" charset="0"/>
              </a:rPr>
              <a:t>         RETURN NOT-PRIME</a:t>
            </a:r>
          </a:p>
          <a:p>
            <a:pPr marL="457200" lvl="1" indent="0">
              <a:buNone/>
            </a:pPr>
            <a:r>
              <a:rPr lang="en-US" altLang="en-US" sz="3200" i="1" dirty="0">
                <a:latin typeface="Consolas" panose="020B0609020204030204" pitchFamily="49" charset="0"/>
                <a:cs typeface="Consolas" panose="020B0609020204030204" pitchFamily="49" charset="0"/>
              </a:rPr>
              <a:t>      END IF</a:t>
            </a:r>
          </a:p>
          <a:p>
            <a:pPr marL="457200" lvl="1" indent="0">
              <a:buNone/>
            </a:pPr>
            <a:r>
              <a:rPr lang="en-US" altLang="en-US" sz="3200" i="1" dirty="0">
                <a:latin typeface="Consolas" panose="020B0609020204030204" pitchFamily="49" charset="0"/>
                <a:cs typeface="Consolas" panose="020B0609020204030204" pitchFamily="49" charset="0"/>
              </a:rPr>
              <a:t>}</a:t>
            </a:r>
            <a:endParaRPr lang="en-US" sz="3200" i="1" dirty="0">
              <a:latin typeface="Consolas" panose="020B0609020204030204" pitchFamily="49" charset="0"/>
              <a:cs typeface="Consolas" panose="020B0609020204030204" pitchFamily="49" charset="0"/>
            </a:endParaRPr>
          </a:p>
          <a:p>
            <a:pPr eaLnBrk="1" hangingPunct="1"/>
            <a:endParaRPr lang="en-US" dirty="0"/>
          </a:p>
        </p:txBody>
      </p:sp>
    </p:spTree>
    <p:extLst>
      <p:ext uri="{BB962C8B-B14F-4D97-AF65-F5344CB8AC3E}">
        <p14:creationId xmlns:p14="http://schemas.microsoft.com/office/powerpoint/2010/main" val="19945849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04</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r>
              <a:rPr lang="en-US" altLang="en-US" dirty="0"/>
              <a:t>Calculate </a:t>
            </a:r>
            <a:r>
              <a:rPr lang="en-US" altLang="en-US" b="1" dirty="0"/>
              <a:t>and EXPLAIN</a:t>
            </a:r>
            <a:r>
              <a:rPr lang="en-US" altLang="en-US" dirty="0"/>
              <a:t> the complexity of algorithm below:</a:t>
            </a:r>
          </a:p>
          <a:p>
            <a:pPr marL="457200" lvl="1" indent="0">
              <a:buNone/>
            </a:pPr>
            <a:r>
              <a:rPr lang="en-US" altLang="en-US" i="1" dirty="0">
                <a:latin typeface="Cambria Math" panose="02040503050406030204" pitchFamily="18" charset="0"/>
                <a:ea typeface="Cambria Math" panose="02040503050406030204" pitchFamily="18" charset="0"/>
                <a:cs typeface="Consolas" panose="020B0609020204030204" pitchFamily="49" charset="0"/>
              </a:rPr>
              <a:t>F(n) = F(n/3) +1</a:t>
            </a:r>
          </a:p>
          <a:p>
            <a:pPr marL="457200" lvl="1" indent="0">
              <a:buNone/>
            </a:pPr>
            <a:r>
              <a:rPr lang="en-US" altLang="en-US" dirty="0">
                <a:latin typeface="Cambria Math" panose="02040503050406030204" pitchFamily="18" charset="0"/>
                <a:ea typeface="Cambria Math" panose="02040503050406030204" pitchFamily="18" charset="0"/>
                <a:cs typeface="Consolas" panose="020B0609020204030204" pitchFamily="49" charset="0"/>
              </a:rPr>
              <a:t>  with </a:t>
            </a:r>
            <a:r>
              <a:rPr lang="en-US" altLang="en-US" i="1" dirty="0">
                <a:latin typeface="Cambria Math" panose="02040503050406030204" pitchFamily="18" charset="0"/>
                <a:ea typeface="Cambria Math" panose="02040503050406030204" pitchFamily="18" charset="0"/>
                <a:cs typeface="Consolas" panose="020B0609020204030204" pitchFamily="49" charset="0"/>
              </a:rPr>
              <a:t>F(0) is 0</a:t>
            </a:r>
          </a:p>
          <a:p>
            <a:pPr marL="457200" lvl="1" indent="0">
              <a:buNone/>
            </a:pPr>
            <a:endParaRPr lang="en-US" altLang="en-US" dirty="0"/>
          </a:p>
          <a:p>
            <a:r>
              <a:rPr lang="en-US" altLang="en-US" dirty="0"/>
              <a:t>Calculate </a:t>
            </a:r>
            <a:r>
              <a:rPr lang="en-US" altLang="en-US" b="1" dirty="0"/>
              <a:t>and EXPLAIN</a:t>
            </a:r>
            <a:r>
              <a:rPr lang="en-US" altLang="en-US" dirty="0"/>
              <a:t> the complexity of function that calculate the n-</a:t>
            </a:r>
            <a:r>
              <a:rPr lang="en-US" altLang="en-US" dirty="0" err="1"/>
              <a:t>th</a:t>
            </a:r>
            <a:r>
              <a:rPr lang="en-US" altLang="en-US" dirty="0"/>
              <a:t> Fibonacci number.</a:t>
            </a:r>
          </a:p>
          <a:p>
            <a:pPr marL="457200" lvl="1" indent="0">
              <a:buNone/>
            </a:pPr>
            <a:r>
              <a:rPr lang="en-US" altLang="en-US" i="1" dirty="0">
                <a:latin typeface="Cambria Math" panose="02040503050406030204" pitchFamily="18" charset="0"/>
                <a:ea typeface="Cambria Math" panose="02040503050406030204" pitchFamily="18" charset="0"/>
                <a:cs typeface="Consolas" panose="020B0609020204030204" pitchFamily="49" charset="0"/>
              </a:rPr>
              <a:t>F(n) = F(n-1) + F(n-2)</a:t>
            </a:r>
          </a:p>
          <a:p>
            <a:pPr eaLnBrk="1" hangingPunct="1"/>
            <a:endParaRPr lang="en-US" altLang="en-US" dirty="0"/>
          </a:p>
          <a:p>
            <a:pPr marL="0" indent="0" eaLnBrk="1" hangingPunct="1">
              <a:buNone/>
            </a:pPr>
            <a:endParaRPr lang="en-US" altLang="en-US" dirty="0"/>
          </a:p>
          <a:p>
            <a:pPr eaLnBrk="1" hangingPunct="1"/>
            <a:endParaRPr lang="en-US" dirty="0"/>
          </a:p>
        </p:txBody>
      </p:sp>
    </p:spTree>
    <p:extLst>
      <p:ext uri="{BB962C8B-B14F-4D97-AF65-F5344CB8AC3E}">
        <p14:creationId xmlns:p14="http://schemas.microsoft.com/office/powerpoint/2010/main" val="38394772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88D0-0056-5637-DB0C-F2ADBF00ADFB}"/>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0F149D08-5086-0A3B-04A7-298068911686}"/>
              </a:ext>
            </a:extLst>
          </p:cNvPr>
          <p:cNvSpPr>
            <a:spLocks noGrp="1"/>
          </p:cNvSpPr>
          <p:nvPr>
            <p:ph type="body" sz="quarter" idx="10"/>
          </p:nvPr>
        </p:nvSpPr>
        <p:spPr/>
        <p:txBody>
          <a:bodyPr/>
          <a:lstStyle/>
          <a:p>
            <a:r>
              <a:rPr lang="en-US" dirty="0"/>
              <a:t>04</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2033C4E-9CA4-4198-CCF8-1CD58D58B8D4}"/>
                  </a:ext>
                </a:extLst>
              </p:cNvPr>
              <p:cNvSpPr>
                <a:spLocks noGrp="1"/>
              </p:cNvSpPr>
              <p:nvPr>
                <p:ph sz="quarter" idx="11"/>
              </p:nvPr>
            </p:nvSpPr>
            <p:spPr>
              <a:xfrm>
                <a:off x="2167377" y="3260663"/>
                <a:ext cx="20057623" cy="8584173"/>
              </a:xfrm>
            </p:spPr>
            <p:txBody>
              <a:bodyPr/>
              <a:lstStyle/>
              <a:p>
                <a:r>
                  <a:rPr lang="en-US" dirty="0"/>
                  <a:t>Indicate for each pair of expressions (A, B) in the table below whether A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 </m:t>
                    </m:r>
                    <m:r>
                      <a:rPr lang="en-US" b="0" i="1" smtClean="0">
                        <a:latin typeface="Cambria Math" panose="02040503050406030204" pitchFamily="18" charset="0"/>
                      </a:rPr>
                      <m:t>𝑜</m:t>
                    </m:r>
                    <m:r>
                      <a:rPr lang="en-US" b="0" i="1" smtClean="0">
                        <a:latin typeface="Cambria Math" panose="02040503050406030204" pitchFamily="18" charset="0"/>
                      </a:rPr>
                      <m:t>, </m:t>
                    </m:r>
                    <m:r>
                      <m:rPr>
                        <m:sty m:val="p"/>
                      </m:rPr>
                      <a:rPr lang="en-US" b="0" i="0" smtClean="0">
                        <a:latin typeface="Cambria Math" panose="02040503050406030204" pitchFamily="18" charset="0"/>
                      </a:rPr>
                      <m:t>Ω</m:t>
                    </m:r>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 </m:t>
                    </m:r>
                    <m:r>
                      <m:rPr>
                        <m:sty m:val="p"/>
                      </m:rPr>
                      <a:rPr lang="en-US" b="0" i="0" smtClean="0">
                        <a:latin typeface="Cambria Math" panose="02040503050406030204" pitchFamily="18" charset="0"/>
                      </a:rPr>
                      <m:t>Θ</m:t>
                    </m:r>
                  </m:oMath>
                </a14:m>
                <a:r>
                  <a:rPr lang="en-US" dirty="0"/>
                  <a:t> of B. Assume that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&gt;1</m:t>
                    </m:r>
                  </m:oMath>
                </a14:m>
                <a:r>
                  <a:rPr lang="en-US" dirty="0"/>
                  <a:t> are constants. Write your answer in the form of the table with ”yes” or ”no” in each box.</a:t>
                </a:r>
              </a:p>
            </p:txBody>
          </p:sp>
        </mc:Choice>
        <mc:Fallback xmlns="">
          <p:sp>
            <p:nvSpPr>
              <p:cNvPr id="4" name="Content Placeholder 3">
                <a:extLst>
                  <a:ext uri="{FF2B5EF4-FFF2-40B4-BE49-F238E27FC236}">
                    <a16:creationId xmlns:a16="http://schemas.microsoft.com/office/drawing/2014/main" id="{82033C4E-9CA4-4198-CCF8-1CD58D58B8D4}"/>
                  </a:ext>
                </a:extLst>
              </p:cNvPr>
              <p:cNvSpPr>
                <a:spLocks noGrp="1" noRot="1" noChangeAspect="1" noMove="1" noResize="1" noEditPoints="1" noAdjustHandles="1" noChangeArrowheads="1" noChangeShapeType="1" noTextEdit="1"/>
              </p:cNvSpPr>
              <p:nvPr>
                <p:ph sz="quarter" idx="11"/>
              </p:nvPr>
            </p:nvSpPr>
            <p:spPr>
              <a:xfrm>
                <a:off x="2167377" y="3260663"/>
                <a:ext cx="20057623" cy="8584173"/>
              </a:xfrm>
              <a:blipFill>
                <a:blip r:embed="rId2"/>
                <a:stretch>
                  <a:fillRect l="-1518" t="-2659" r="-822"/>
                </a:stretch>
              </a:blipFill>
            </p:spPr>
            <p:txBody>
              <a:bodyPr/>
              <a:lstStyle/>
              <a:p>
                <a:r>
                  <a:rPr lang="en-US">
                    <a:noFill/>
                  </a:rPr>
                  <a:t> </a:t>
                </a:r>
              </a:p>
            </p:txBody>
          </p:sp>
        </mc:Fallback>
      </mc:AlternateContent>
      <p:pic>
        <p:nvPicPr>
          <p:cNvPr id="6" name="Picture 5" descr="A table with numbers and symbols&#10;&#10;Description automatically generated">
            <a:extLst>
              <a:ext uri="{FF2B5EF4-FFF2-40B4-BE49-F238E27FC236}">
                <a16:creationId xmlns:a16="http://schemas.microsoft.com/office/drawing/2014/main" id="{BAC59720-9DA3-3536-2028-02718B67FC7F}"/>
              </a:ext>
            </a:extLst>
          </p:cNvPr>
          <p:cNvPicPr>
            <a:picLocks noChangeAspect="1"/>
          </p:cNvPicPr>
          <p:nvPr/>
        </p:nvPicPr>
        <p:blipFill rotWithShape="1">
          <a:blip r:embed="rId3">
            <a:extLst>
              <a:ext uri="{28A0092B-C50C-407E-A947-70E740481C1C}">
                <a14:useLocalDpi xmlns:a14="http://schemas.microsoft.com/office/drawing/2010/main" val="0"/>
              </a:ext>
            </a:extLst>
          </a:blip>
          <a:srcRect l="2644" r="707" b="3627"/>
          <a:stretch/>
        </p:blipFill>
        <p:spPr>
          <a:xfrm>
            <a:off x="3489518" y="5431933"/>
            <a:ext cx="16893467" cy="7291227"/>
          </a:xfrm>
          <a:prstGeom prst="rect">
            <a:avLst/>
          </a:prstGeom>
        </p:spPr>
      </p:pic>
      <p:cxnSp>
        <p:nvCxnSpPr>
          <p:cNvPr id="8" name="Straight Connector 7">
            <a:extLst>
              <a:ext uri="{FF2B5EF4-FFF2-40B4-BE49-F238E27FC236}">
                <a16:creationId xmlns:a16="http://schemas.microsoft.com/office/drawing/2014/main" id="{8ED986EB-F7A9-92A8-70FE-CBAD991DC0DE}"/>
              </a:ext>
            </a:extLst>
          </p:cNvPr>
          <p:cNvCxnSpPr>
            <a:cxnSpLocks/>
          </p:cNvCxnSpPr>
          <p:nvPr/>
        </p:nvCxnSpPr>
        <p:spPr>
          <a:xfrm>
            <a:off x="17823472" y="5431933"/>
            <a:ext cx="0" cy="718678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8503441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88D0-0056-5637-DB0C-F2ADBF00ADFB}"/>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0F149D08-5086-0A3B-04A7-298068911686}"/>
              </a:ext>
            </a:extLst>
          </p:cNvPr>
          <p:cNvSpPr>
            <a:spLocks noGrp="1"/>
          </p:cNvSpPr>
          <p:nvPr>
            <p:ph type="body" sz="quarter" idx="10"/>
          </p:nvPr>
        </p:nvSpPr>
        <p:spPr/>
        <p:txBody>
          <a:bodyPr/>
          <a:lstStyle/>
          <a:p>
            <a:r>
              <a:rPr lang="en-US" dirty="0"/>
              <a:t>04</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2033C4E-9CA4-4198-CCF8-1CD58D58B8D4}"/>
                  </a:ext>
                </a:extLst>
              </p:cNvPr>
              <p:cNvSpPr>
                <a:spLocks noGrp="1"/>
              </p:cNvSpPr>
              <p:nvPr>
                <p:ph sz="quarter" idx="11"/>
              </p:nvPr>
            </p:nvSpPr>
            <p:spPr>
              <a:xfrm>
                <a:off x="2167377" y="3260663"/>
                <a:ext cx="20057623" cy="8584173"/>
              </a:xfrm>
            </p:spPr>
            <p:txBody>
              <a:bodyPr/>
              <a:lstStyle/>
              <a:p>
                <a:r>
                  <a:rPr lang="en-US" dirty="0"/>
                  <a:t>Rank the following functions by order of growth. That is, find the arrangement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30</m:t>
                        </m:r>
                      </m:sub>
                    </m:sSub>
                  </m:oMath>
                </a14:m>
                <a:r>
                  <a:rPr lang="en-US" dirty="0"/>
                  <a:t> of the functions satisfying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3</m:t>
                            </m:r>
                          </m:sub>
                        </m:sSub>
                      </m:e>
                    </m:d>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29</m:t>
                        </m:r>
                      </m:sub>
                    </m:sSub>
                    <m:r>
                      <a:rPr lang="en-US" i="1">
                        <a:latin typeface="Cambria Math" panose="02040503050406030204" pitchFamily="18" charset="0"/>
                      </a:rPr>
                      <m:t>=</m:t>
                    </m:r>
                    <m:r>
                      <m:rPr>
                        <m:sty m:val="p"/>
                      </m:rPr>
                      <a:rPr lang="en-US">
                        <a:latin typeface="Cambria Math" panose="02040503050406030204" pitchFamily="18" charset="0"/>
                      </a:rPr>
                      <m:t>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30</m:t>
                        </m:r>
                      </m:sub>
                    </m:sSub>
                    <m:r>
                      <a:rPr lang="en-US" i="1">
                        <a:latin typeface="Cambria Math" panose="02040503050406030204" pitchFamily="18" charset="0"/>
                      </a:rPr>
                      <m:t>)</m:t>
                    </m:r>
                  </m:oMath>
                </a14:m>
                <a:r>
                  <a:rPr lang="en-US" dirty="0"/>
                  <a:t>. Partition your list into equivalence classes such that functions F(n) and g(n) belong to the same class if and only if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m:rPr>
                        <m:sty m:val="p"/>
                      </m:rPr>
                      <a:rPr lang="en-US" b="0" i="0" smtClean="0">
                        <a:latin typeface="Cambria Math" panose="02040503050406030204" pitchFamily="18" charset="0"/>
                      </a:rPr>
                      <m:t>Θ</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oMath>
                </a14:m>
                <a:r>
                  <a:rPr lang="en-US" dirty="0"/>
                  <a:t>.</a:t>
                </a:r>
              </a:p>
            </p:txBody>
          </p:sp>
        </mc:Choice>
        <mc:Fallback xmlns="">
          <p:sp>
            <p:nvSpPr>
              <p:cNvPr id="4" name="Content Placeholder 3">
                <a:extLst>
                  <a:ext uri="{FF2B5EF4-FFF2-40B4-BE49-F238E27FC236}">
                    <a16:creationId xmlns:a16="http://schemas.microsoft.com/office/drawing/2014/main" id="{82033C4E-9CA4-4198-CCF8-1CD58D58B8D4}"/>
                  </a:ext>
                </a:extLst>
              </p:cNvPr>
              <p:cNvSpPr>
                <a:spLocks noGrp="1" noRot="1" noChangeAspect="1" noMove="1" noResize="1" noEditPoints="1" noAdjustHandles="1" noChangeArrowheads="1" noChangeShapeType="1" noTextEdit="1"/>
              </p:cNvSpPr>
              <p:nvPr>
                <p:ph sz="quarter" idx="11"/>
              </p:nvPr>
            </p:nvSpPr>
            <p:spPr>
              <a:xfrm>
                <a:off x="2167377" y="3260663"/>
                <a:ext cx="20057623" cy="8584173"/>
              </a:xfrm>
              <a:blipFill>
                <a:blip r:embed="rId2"/>
                <a:stretch>
                  <a:fillRect l="-1518" t="-2806"/>
                </a:stretch>
              </a:blipFill>
            </p:spPr>
            <p:txBody>
              <a:bodyPr/>
              <a:lstStyle/>
              <a:p>
                <a:r>
                  <a:rPr lang="en-US">
                    <a:noFill/>
                  </a:rPr>
                  <a:t> </a:t>
                </a:r>
              </a:p>
            </p:txBody>
          </p:sp>
        </mc:Fallback>
      </mc:AlternateContent>
      <p:pic>
        <p:nvPicPr>
          <p:cNvPr id="7" name="Picture 6" descr="A group of math symbols&#10;&#10;Description automatically generated">
            <a:extLst>
              <a:ext uri="{FF2B5EF4-FFF2-40B4-BE49-F238E27FC236}">
                <a16:creationId xmlns:a16="http://schemas.microsoft.com/office/drawing/2014/main" id="{BBFE9152-2704-913F-AEFE-B49ADB9C8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976" y="6254749"/>
            <a:ext cx="16954047" cy="6468411"/>
          </a:xfrm>
          <a:prstGeom prst="rect">
            <a:avLst/>
          </a:prstGeom>
        </p:spPr>
      </p:pic>
    </p:spTree>
    <p:extLst>
      <p:ext uri="{BB962C8B-B14F-4D97-AF65-F5344CB8AC3E}">
        <p14:creationId xmlns:p14="http://schemas.microsoft.com/office/powerpoint/2010/main" val="258174119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3.</a:t>
            </a:r>
          </a:p>
          <a:p>
            <a:r>
              <a:rPr lang="en-US" sz="4000" dirty="0"/>
              <a:t>S. Sridhar. 2015. Design and Analysis of Algorithms, 1/e. Oxford University Press. India. </a:t>
            </a:r>
            <a:r>
              <a:rPr lang="fr-FR" sz="4000" dirty="0" err="1"/>
              <a:t>Chapter</a:t>
            </a:r>
            <a:r>
              <a:rPr lang="fr-FR" sz="4000" dirty="0"/>
              <a:t> </a:t>
            </a:r>
            <a:r>
              <a:rPr lang="en-US" sz="4000" dirty="0"/>
              <a:t>18</a:t>
            </a:r>
            <a:endParaRPr lang="id-ID" sz="4000" dirty="0"/>
          </a:p>
          <a:p>
            <a:endParaRPr lang="en-US" dirty="0"/>
          </a:p>
        </p:txBody>
      </p:sp>
    </p:spTree>
    <p:extLst>
      <p:ext uri="{BB962C8B-B14F-4D97-AF65-F5344CB8AC3E}">
        <p14:creationId xmlns:p14="http://schemas.microsoft.com/office/powerpoint/2010/main" val="270452774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Characterizing Running Times</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Informal Definition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a:spcBef>
                    <a:spcPts val="0"/>
                  </a:spcBef>
                  <a:spcAft>
                    <a:spcPts val="1200"/>
                  </a:spcAft>
                </a:pPr>
                <a:r>
                  <a:rPr lang="en-US" sz="4800" dirty="0"/>
                  <a:t>In previous session, we have learned about </a:t>
                </a:r>
                <a14:m>
                  <m:oMath xmlns:m="http://schemas.openxmlformats.org/officeDocument/2006/math">
                    <m:r>
                      <m:rPr>
                        <m:sty m:val="p"/>
                      </m:rPr>
                      <a:rPr lang="en-US" sz="4800" b="0" i="0" smtClean="0">
                        <a:latin typeface="Cambria Math" panose="02040503050406030204" pitchFamily="18" charset="0"/>
                      </a:rPr>
                      <m:t>Θ</m:t>
                    </m:r>
                  </m:oMath>
                </a14:m>
                <a:r>
                  <a:rPr lang="en-US" sz="4800" dirty="0"/>
                  <a:t>-notation. </a:t>
                </a:r>
              </a:p>
              <a:p>
                <a:pPr>
                  <a:spcBef>
                    <a:spcPts val="0"/>
                  </a:spcBef>
                  <a:spcAft>
                    <a:spcPts val="1200"/>
                  </a:spcAft>
                </a:pPr>
                <a:r>
                  <a:rPr lang="en-US" sz="4800" dirty="0"/>
                  <a:t>In short, to characterize running times of algorithms: discard the lower-order terms and the coefficient of the leading term, and use a notation that focuses on the rate of growth of the running time. </a:t>
                </a:r>
              </a:p>
              <a:p>
                <a:pPr>
                  <a:spcBef>
                    <a:spcPts val="0"/>
                  </a:spcBef>
                  <a:spcAft>
                    <a:spcPts val="1200"/>
                  </a:spcAft>
                </a:pPr>
                <a14:m>
                  <m:oMath xmlns:m="http://schemas.openxmlformats.org/officeDocument/2006/math">
                    <m:r>
                      <m:rPr>
                        <m:sty m:val="p"/>
                      </m:rPr>
                      <a:rPr lang="en-US" sz="4800" b="0" i="0" smtClean="0">
                        <a:latin typeface="Cambria Math" panose="02040503050406030204" pitchFamily="18" charset="0"/>
                      </a:rPr>
                      <m:t>Θ</m:t>
                    </m:r>
                  </m:oMath>
                </a14:m>
                <a:r>
                  <a:rPr lang="en-US" sz="4800" dirty="0"/>
                  <a:t>-notation is not the only such “asymptotic notation”. We’ll learn about two other asymptotic notations.</a:t>
                </a:r>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834" t="-3120" r="-2277"/>
                </a:stretch>
              </a:blipFill>
            </p:spPr>
            <p:txBody>
              <a:bodyPr/>
              <a:lstStyle/>
              <a:p>
                <a:r>
                  <a:rPr lang="en-US">
                    <a:noFill/>
                  </a:rPr>
                  <a:t> </a:t>
                </a:r>
              </a:p>
            </p:txBody>
          </p:sp>
        </mc:Fallback>
      </mc:AlternateContent>
    </p:spTree>
    <p:extLst>
      <p:ext uri="{BB962C8B-B14F-4D97-AF65-F5344CB8AC3E}">
        <p14:creationId xmlns:p14="http://schemas.microsoft.com/office/powerpoint/2010/main" val="28605984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Informal Definition</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a:bodyPr>
          <a:lstStyle/>
          <a:p>
            <a:pPr>
              <a:spcBef>
                <a:spcPts val="0"/>
              </a:spcBef>
              <a:spcAft>
                <a:spcPts val="1200"/>
              </a:spcAft>
            </a:pPr>
            <a:r>
              <a:rPr lang="en-US" sz="4800" dirty="0"/>
              <a:t>Before we get into specifics, bear in mind that the asymptotic notations we’ll see are designed so that they characterize functions in general. </a:t>
            </a:r>
          </a:p>
          <a:p>
            <a:pPr>
              <a:spcBef>
                <a:spcPts val="0"/>
              </a:spcBef>
              <a:spcAft>
                <a:spcPts val="1200"/>
              </a:spcAft>
            </a:pPr>
            <a:r>
              <a:rPr lang="en-US" sz="4800" dirty="0"/>
              <a:t>Beside running times, it can also characterize some other aspect of algorithms (e.g. the amount of space they use), or even to functions that have nothing to do with algorithms.</a:t>
            </a:r>
          </a:p>
          <a:p>
            <a:pPr>
              <a:spcBef>
                <a:spcPts val="0"/>
              </a:spcBef>
              <a:spcAft>
                <a:spcPts val="1200"/>
              </a:spcAft>
            </a:pPr>
            <a:endParaRPr lang="en-US" sz="4800" dirty="0"/>
          </a:p>
        </p:txBody>
      </p:sp>
    </p:spTree>
    <p:extLst>
      <p:ext uri="{BB962C8B-B14F-4D97-AF65-F5344CB8AC3E}">
        <p14:creationId xmlns:p14="http://schemas.microsoft.com/office/powerpoint/2010/main" val="577817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O-notation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fontScale="92500" lnSpcReduction="10000"/>
              </a:bodyPr>
              <a:lstStyle/>
              <a:p>
                <a:pPr>
                  <a:spcAft>
                    <a:spcPts val="1200"/>
                  </a:spcAft>
                </a:pPr>
                <a:r>
                  <a:rPr lang="en-ID" dirty="0"/>
                  <a:t>O-notation characterizes an </a:t>
                </a:r>
                <a:r>
                  <a:rPr lang="en-ID" b="1" dirty="0">
                    <a:latin typeface="Avenir Black" panose="02000503020000020003" pitchFamily="2" charset="0"/>
                  </a:rPr>
                  <a:t>upper bound </a:t>
                </a:r>
                <a:r>
                  <a:rPr lang="en-ID" dirty="0"/>
                  <a:t>on the asymptotic behaviour of a function. </a:t>
                </a:r>
              </a:p>
              <a:p>
                <a:pPr>
                  <a:spcAft>
                    <a:spcPts val="1200"/>
                  </a:spcAft>
                </a:pPr>
                <a:r>
                  <a:rPr lang="en-ID" dirty="0"/>
                  <a:t>In other words, it says that a function grows </a:t>
                </a:r>
                <a:r>
                  <a:rPr lang="en-ID" b="1" dirty="0">
                    <a:latin typeface="Avenir Black" panose="02000503020000020003" pitchFamily="2" charset="0"/>
                  </a:rPr>
                  <a:t>no faster </a:t>
                </a:r>
                <a:r>
                  <a:rPr lang="en-ID" dirty="0"/>
                  <a:t>than a certain rate, based on the highest-order term.</a:t>
                </a:r>
              </a:p>
              <a:p>
                <a:pPr>
                  <a:spcAft>
                    <a:spcPts val="1200"/>
                  </a:spcAft>
                </a:pPr>
                <a:endParaRPr lang="en-ID" dirty="0"/>
              </a:p>
              <a:p>
                <a:pPr>
                  <a:spcAft>
                    <a:spcPts val="1200"/>
                  </a:spcAft>
                </a:pPr>
                <a:r>
                  <a:rPr lang="en-ID" dirty="0"/>
                  <a:t>For example, we have a function: </a:t>
                </a:r>
              </a:p>
              <a:p>
                <a:pPr marL="0" indent="0" algn="ctr">
                  <a:spcAft>
                    <a:spcPts val="1200"/>
                  </a:spcAft>
                  <a:buNone/>
                </a:pPr>
                <a14:m>
                  <m:oMath xmlns:m="http://schemas.openxmlformats.org/officeDocument/2006/math">
                    <m:r>
                      <a:rPr lang="en-US" b="0" i="1" smtClean="0">
                        <a:latin typeface="Cambria Math" panose="02040503050406030204" pitchFamily="18" charset="0"/>
                      </a:rPr>
                      <m:t>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+1000</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−10</m:t>
                    </m:r>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ID" dirty="0"/>
                  <a:t>.</a:t>
                </a:r>
              </a:p>
              <a:p>
                <a:pPr marL="0" indent="0" algn="ctr">
                  <a:spcAft>
                    <a:spcPts val="1200"/>
                  </a:spcAft>
                  <a:buNone/>
                </a:pPr>
                <a:endParaRPr lang="en-ID" dirty="0"/>
              </a:p>
              <a:p>
                <a:pPr>
                  <a:spcAft>
                    <a:spcPts val="1200"/>
                  </a:spcAft>
                </a:pPr>
                <a:r>
                  <a:rPr lang="en-ID" dirty="0"/>
                  <a:t>Its highest-order term is </a:t>
                </a:r>
                <a14:m>
                  <m:oMath xmlns:m="http://schemas.openxmlformats.org/officeDocument/2006/math">
                    <m:r>
                      <a:rPr lang="en-US" b="0" i="1" smtClean="0">
                        <a:latin typeface="Cambria Math" panose="02040503050406030204" pitchFamily="18" charset="0"/>
                      </a:rPr>
                      <m:t>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oMath>
                </a14:m>
                <a:r>
                  <a:rPr lang="en-ID" dirty="0"/>
                  <a:t>, so the rate of growth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oMath>
                </a14:m>
                <a:r>
                  <a:rPr lang="en-ID" dirty="0"/>
                  <a:t>.</a:t>
                </a:r>
              </a:p>
              <a:p>
                <a:pPr>
                  <a:spcAft>
                    <a:spcPts val="1200"/>
                  </a:spcAft>
                </a:pPr>
                <a:r>
                  <a:rPr lang="en-ID" dirty="0"/>
                  <a:t>Because this function grows no faster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ID" dirty="0"/>
                  <a:t> we can write that it is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i="1">
                            <a:latin typeface="Cambria Math" panose="02040503050406030204" pitchFamily="18" charset="0"/>
                          </a:rPr>
                          <m:t>𝑛</m:t>
                        </m:r>
                      </m:e>
                      <m:sup>
                        <m:r>
                          <a:rPr lang="en-US" i="1">
                            <a:latin typeface="Cambria Math" panose="02040503050406030204" pitchFamily="18" charset="0"/>
                          </a:rPr>
                          <m:t>3</m:t>
                        </m:r>
                      </m:sup>
                    </m:sSup>
                    <m:r>
                      <a:rPr lang="en-US" b="0" i="1" smtClean="0">
                        <a:latin typeface="Cambria Math" panose="02040503050406030204" pitchFamily="18" charset="0"/>
                      </a:rPr>
                      <m:t>)</m:t>
                    </m:r>
                  </m:oMath>
                </a14:m>
                <a:r>
                  <a:rPr lang="en-ID" dirty="0"/>
                  <a:t>.</a:t>
                </a:r>
              </a:p>
              <a:p>
                <a:pPr>
                  <a:spcAft>
                    <a:spcPts val="1200"/>
                  </a:spcAft>
                </a:pPr>
                <a:r>
                  <a:rPr lang="en-ID" dirty="0"/>
                  <a:t>However, we can also write that it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i="1">
                            <a:latin typeface="Cambria Math" panose="02040503050406030204" pitchFamily="18" charset="0"/>
                          </a:rPr>
                          <m:t>𝑛</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a14:m>
                <a:r>
                  <a:rPr lang="en-ID" dirty="0"/>
                  <a:t>, because the function grows more slowly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b="0" i="1" smtClean="0">
                            <a:latin typeface="Cambria Math" panose="02040503050406030204" pitchFamily="18" charset="0"/>
                          </a:rPr>
                          <m:t>4</m:t>
                        </m:r>
                      </m:sup>
                    </m:sSup>
                  </m:oMath>
                </a14:m>
                <a:r>
                  <a:rPr lang="en-ID" dirty="0"/>
                  <a:t>, it is true to say that it grows no faster.</a:t>
                </a:r>
              </a:p>
              <a:p>
                <a:pPr>
                  <a:spcAft>
                    <a:spcPts val="1200"/>
                  </a:spcAft>
                </a:pPr>
                <a:r>
                  <a:rPr lang="en-ID" dirty="0"/>
                  <a:t>More generally, it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i="1">
                            <a:latin typeface="Cambria Math" panose="02040503050406030204" pitchFamily="18" charset="0"/>
                          </a:rPr>
                          <m:t>𝑛</m:t>
                        </m:r>
                      </m:e>
                      <m:sup>
                        <m:r>
                          <a:rPr lang="en-US" b="0" i="1" smtClean="0">
                            <a:latin typeface="Cambria Math" panose="02040503050406030204" pitchFamily="18" charset="0"/>
                          </a:rPr>
                          <m:t>𝑐</m:t>
                        </m:r>
                      </m:sup>
                    </m:sSup>
                    <m:r>
                      <a:rPr lang="en-US" b="0" i="1" smtClean="0">
                        <a:latin typeface="Cambria Math" panose="02040503050406030204" pitchFamily="18" charset="0"/>
                      </a:rPr>
                      <m:t>)</m:t>
                    </m:r>
                  </m:oMath>
                </a14:m>
                <a:r>
                  <a:rPr lang="en-ID" dirty="0"/>
                  <a:t> for any constant </a:t>
                </a:r>
                <a14:m>
                  <m:oMath xmlns:m="http://schemas.openxmlformats.org/officeDocument/2006/math">
                    <m:r>
                      <a:rPr lang="en-ID" i="1" dirty="0" smtClean="0">
                        <a:latin typeface="Cambria Math" panose="02040503050406030204" pitchFamily="18" charset="0"/>
                      </a:rPr>
                      <m:t>𝑐</m:t>
                    </m:r>
                    <m:r>
                      <a:rPr lang="en-ID" i="1" dirty="0" smtClean="0">
                        <a:latin typeface="Cambria Math" panose="02040503050406030204" pitchFamily="18" charset="0"/>
                        <a:ea typeface="Cambria Math" panose="02040503050406030204" pitchFamily="18" charset="0"/>
                      </a:rPr>
                      <m:t>≥</m:t>
                    </m:r>
                    <m:r>
                      <a:rPr lang="en-ID" i="1" dirty="0" smtClean="0">
                        <a:latin typeface="Cambria Math" panose="02040503050406030204" pitchFamily="18" charset="0"/>
                      </a:rPr>
                      <m:t>3</m:t>
                    </m:r>
                  </m:oMath>
                </a14:m>
                <a:r>
                  <a:rPr lang="en-ID" dirty="0"/>
                  <a:t>.</a:t>
                </a:r>
              </a:p>
              <a:p>
                <a:pPr>
                  <a:spcAft>
                    <a:spcPts val="1200"/>
                  </a:spcAft>
                </a:pPr>
                <a:endParaRPr lang="en-ID" dirty="0"/>
              </a:p>
              <a:p>
                <a:pPr>
                  <a:spcBef>
                    <a:spcPts val="0"/>
                  </a:spcBef>
                  <a:spcAft>
                    <a:spcPts val="1200"/>
                  </a:spcAft>
                </a:pPr>
                <a:endParaRPr lang="en-US" sz="40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392" t="-3120" r="-886"/>
                </a:stretch>
              </a:blipFill>
            </p:spPr>
            <p:txBody>
              <a:bodyPr/>
              <a:lstStyle/>
              <a:p>
                <a:r>
                  <a:rPr lang="en-US">
                    <a:noFill/>
                  </a:rPr>
                  <a:t> </a:t>
                </a:r>
              </a:p>
            </p:txBody>
          </p:sp>
        </mc:Fallback>
      </mc:AlternateContent>
    </p:spTree>
    <p:extLst>
      <p:ext uri="{BB962C8B-B14F-4D97-AF65-F5344CB8AC3E}">
        <p14:creationId xmlns:p14="http://schemas.microsoft.com/office/powerpoint/2010/main" val="425500929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omega-notation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lnSpcReduction="10000"/>
              </a:bodyPr>
              <a:lstStyle/>
              <a:p>
                <a:pPr>
                  <a:spcAft>
                    <a:spcPts val="1200"/>
                  </a:spcAft>
                </a:pPr>
                <a14:m>
                  <m:oMath xmlns:m="http://schemas.openxmlformats.org/officeDocument/2006/math">
                    <m:r>
                      <m:rPr>
                        <m:sty m:val="p"/>
                      </m:rPr>
                      <a:rPr lang="en-US" sz="4800" b="0" i="0" smtClean="0">
                        <a:latin typeface="Cambria Math" panose="02040503050406030204" pitchFamily="18" charset="0"/>
                      </a:rPr>
                      <m:t>Ω</m:t>
                    </m:r>
                  </m:oMath>
                </a14:m>
                <a:r>
                  <a:rPr lang="en-ID" sz="4800" dirty="0"/>
                  <a:t>-notation characterizes a </a:t>
                </a:r>
                <a:r>
                  <a:rPr lang="en-ID" sz="4800" b="1" dirty="0">
                    <a:latin typeface="Avenir Black" panose="02000503020000020003" pitchFamily="2" charset="0"/>
                  </a:rPr>
                  <a:t>lower bound </a:t>
                </a:r>
                <a:r>
                  <a:rPr lang="en-ID" sz="4800" dirty="0"/>
                  <a:t>on the asymptotic behaviour of a function. </a:t>
                </a:r>
              </a:p>
              <a:p>
                <a:pPr>
                  <a:spcAft>
                    <a:spcPts val="1200"/>
                  </a:spcAft>
                </a:pPr>
                <a:r>
                  <a:rPr lang="en-ID" sz="4800" dirty="0"/>
                  <a:t>In other words, it says that a function grows </a:t>
                </a:r>
                <a:r>
                  <a:rPr lang="en-ID" sz="4800" b="1" dirty="0">
                    <a:latin typeface="Avenir Black" panose="02000503020000020003" pitchFamily="2" charset="0"/>
                  </a:rPr>
                  <a:t>at least as fast </a:t>
                </a:r>
                <a:r>
                  <a:rPr lang="en-ID" sz="4800" dirty="0"/>
                  <a:t>as a certain rate, based on the highest-order term.</a:t>
                </a:r>
              </a:p>
              <a:p>
                <a:pPr>
                  <a:spcAft>
                    <a:spcPts val="1200"/>
                  </a:spcAft>
                </a:pPr>
                <a:endParaRPr lang="en-ID" sz="4800" dirty="0"/>
              </a:p>
              <a:p>
                <a:pPr>
                  <a:spcAft>
                    <a:spcPts val="1200"/>
                  </a:spcAft>
                </a:pPr>
                <a:r>
                  <a:rPr lang="en-ID" sz="4800" dirty="0"/>
                  <a:t>The highest-order term in previous function grows at least as fast as </a:t>
                </a: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r>
                          <a:rPr lang="en-US" sz="4800" b="0" i="1" smtClean="0">
                            <a:latin typeface="Cambria Math" panose="02040503050406030204" pitchFamily="18" charset="0"/>
                          </a:rPr>
                          <m:t>3</m:t>
                        </m:r>
                      </m:sup>
                    </m:sSup>
                  </m:oMath>
                </a14:m>
                <a:r>
                  <a:rPr lang="en-ID" sz="4800" dirty="0"/>
                  <a:t>, </a:t>
                </a:r>
                <a:r>
                  <a:rPr lang="en-US" sz="4800" dirty="0"/>
                  <a:t>this function is </a:t>
                </a:r>
                <a14:m>
                  <m:oMath xmlns:m="http://schemas.openxmlformats.org/officeDocument/2006/math">
                    <m:r>
                      <m:rPr>
                        <m:sty m:val="p"/>
                      </m:rPr>
                      <a:rPr lang="en-US" sz="4800">
                        <a:latin typeface="Cambria Math" panose="02040503050406030204" pitchFamily="18" charset="0"/>
                      </a:rPr>
                      <m:t>Ω</m:t>
                    </m:r>
                    <m:r>
                      <a:rPr lang="en-US" sz="4800" b="0" i="0"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i="1">
                            <a:latin typeface="Cambria Math" panose="02040503050406030204" pitchFamily="18" charset="0"/>
                          </a:rPr>
                          <m:t>3</m:t>
                        </m:r>
                      </m:sup>
                    </m:sSup>
                    <m:r>
                      <a:rPr lang="en-US" sz="4800" b="0" i="1" smtClean="0">
                        <a:latin typeface="Cambria Math" panose="02040503050406030204" pitchFamily="18" charset="0"/>
                      </a:rPr>
                      <m:t>)</m:t>
                    </m:r>
                  </m:oMath>
                </a14:m>
                <a:endParaRPr lang="en-ID" sz="4800" dirty="0"/>
              </a:p>
              <a:p>
                <a:pPr>
                  <a:spcAft>
                    <a:spcPts val="1200"/>
                  </a:spcAft>
                </a:pPr>
                <a:r>
                  <a:rPr lang="en-ID" sz="4800" dirty="0"/>
                  <a:t>However, we can also write that it is </a:t>
                </a:r>
                <a14:m>
                  <m:oMath xmlns:m="http://schemas.openxmlformats.org/officeDocument/2006/math">
                    <m:sSup>
                      <m:sSupPr>
                        <m:ctrlPr>
                          <a:rPr lang="en-US" sz="4800" i="1" smtClean="0">
                            <a:latin typeface="Cambria Math" panose="02040503050406030204" pitchFamily="18" charset="0"/>
                          </a:rPr>
                        </m:ctrlPr>
                      </m:sSupPr>
                      <m:e>
                        <m:r>
                          <m:rPr>
                            <m:sty m:val="p"/>
                          </m:rPr>
                          <a:rPr lang="en-US" sz="4800" b="0" i="0" smtClean="0">
                            <a:latin typeface="Cambria Math" panose="02040503050406030204" pitchFamily="18" charset="0"/>
                          </a:rPr>
                          <m:t>Ω</m:t>
                        </m:r>
                        <m:r>
                          <a:rPr lang="en-US" sz="4800" b="0" i="1" smtClean="0">
                            <a:latin typeface="Cambria Math" panose="02040503050406030204" pitchFamily="18" charset="0"/>
                          </a:rPr>
                          <m:t>(</m:t>
                        </m:r>
                        <m:r>
                          <a:rPr lang="en-US" sz="4800" i="1">
                            <a:latin typeface="Cambria Math" panose="02040503050406030204" pitchFamily="18" charset="0"/>
                          </a:rPr>
                          <m:t>𝑛</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oMath>
                </a14:m>
                <a:r>
                  <a:rPr lang="en-ID" sz="4800" dirty="0"/>
                  <a:t>, because the function grows faster than </a:t>
                </a:r>
                <a14:m>
                  <m:oMath xmlns:m="http://schemas.openxmlformats.org/officeDocument/2006/math">
                    <m:sSup>
                      <m:sSupPr>
                        <m:ctrlPr>
                          <a:rPr lang="en-US" sz="4800" i="1">
                            <a:latin typeface="Cambria Math" panose="02040503050406030204" pitchFamily="18" charset="0"/>
                          </a:rPr>
                        </m:ctrlPr>
                      </m:sSupPr>
                      <m:e>
                        <m:r>
                          <a:rPr lang="en-US" sz="4800" i="1">
                            <a:latin typeface="Cambria Math" panose="02040503050406030204" pitchFamily="18" charset="0"/>
                          </a:rPr>
                          <m:t>𝑛</m:t>
                        </m:r>
                      </m:e>
                      <m:sup>
                        <m:r>
                          <a:rPr lang="en-US" sz="4800" b="0" i="1" smtClean="0">
                            <a:latin typeface="Cambria Math" panose="02040503050406030204" pitchFamily="18" charset="0"/>
                          </a:rPr>
                          <m:t>2</m:t>
                        </m:r>
                      </m:sup>
                    </m:sSup>
                  </m:oMath>
                </a14:m>
                <a:r>
                  <a:rPr lang="en-ID" sz="4800" dirty="0"/>
                  <a:t>, it is true to say that it grows at least as fast.</a:t>
                </a:r>
              </a:p>
              <a:p>
                <a:pPr>
                  <a:spcAft>
                    <a:spcPts val="1200"/>
                  </a:spcAft>
                </a:pPr>
                <a:r>
                  <a:rPr lang="en-ID" sz="4800" dirty="0"/>
                  <a:t>More generally, it is </a:t>
                </a:r>
                <a14:m>
                  <m:oMath xmlns:m="http://schemas.openxmlformats.org/officeDocument/2006/math">
                    <m:sSup>
                      <m:sSupPr>
                        <m:ctrlPr>
                          <a:rPr lang="en-US" sz="4800" i="1" smtClean="0">
                            <a:latin typeface="Cambria Math" panose="02040503050406030204" pitchFamily="18" charset="0"/>
                          </a:rPr>
                        </m:ctrlPr>
                      </m:sSupPr>
                      <m:e>
                        <m:r>
                          <m:rPr>
                            <m:sty m:val="p"/>
                          </m:rPr>
                          <a:rPr lang="en-US" sz="4800" b="0" i="0" smtClean="0">
                            <a:latin typeface="Cambria Math" panose="02040503050406030204" pitchFamily="18" charset="0"/>
                          </a:rPr>
                          <m:t>Ω</m:t>
                        </m:r>
                        <m:r>
                          <a:rPr lang="en-US" sz="4800" b="0" i="1" smtClean="0">
                            <a:latin typeface="Cambria Math" panose="02040503050406030204" pitchFamily="18" charset="0"/>
                          </a:rPr>
                          <m:t>(</m:t>
                        </m:r>
                        <m:r>
                          <a:rPr lang="en-US" sz="4800" i="1">
                            <a:latin typeface="Cambria Math" panose="02040503050406030204" pitchFamily="18" charset="0"/>
                          </a:rPr>
                          <m:t>𝑛</m:t>
                        </m:r>
                      </m:e>
                      <m:sup>
                        <m:r>
                          <a:rPr lang="en-US" sz="4800" b="0" i="1" smtClean="0">
                            <a:latin typeface="Cambria Math" panose="02040503050406030204" pitchFamily="18" charset="0"/>
                          </a:rPr>
                          <m:t>𝑐</m:t>
                        </m:r>
                      </m:sup>
                    </m:sSup>
                    <m:r>
                      <a:rPr lang="en-US" sz="4800" b="0" i="1" smtClean="0">
                        <a:latin typeface="Cambria Math" panose="02040503050406030204" pitchFamily="18" charset="0"/>
                      </a:rPr>
                      <m:t>)</m:t>
                    </m:r>
                  </m:oMath>
                </a14:m>
                <a:r>
                  <a:rPr lang="en-ID" sz="4800" dirty="0"/>
                  <a:t> for any constant </a:t>
                </a:r>
                <a14:m>
                  <m:oMath xmlns:m="http://schemas.openxmlformats.org/officeDocument/2006/math">
                    <m:r>
                      <a:rPr lang="en-ID" sz="4800" i="1" dirty="0" smtClean="0">
                        <a:latin typeface="Cambria Math" panose="02040503050406030204" pitchFamily="18" charset="0"/>
                      </a:rPr>
                      <m:t>𝑐</m:t>
                    </m:r>
                    <m:r>
                      <a:rPr lang="en-ID" sz="4800" i="1" dirty="0">
                        <a:latin typeface="Cambria Math" panose="02040503050406030204" pitchFamily="18" charset="0"/>
                        <a:ea typeface="Cambria Math" panose="02040503050406030204" pitchFamily="18" charset="0"/>
                      </a:rPr>
                      <m:t>≤</m:t>
                    </m:r>
                    <m:r>
                      <a:rPr lang="en-ID" sz="4800" i="1" dirty="0" smtClean="0">
                        <a:latin typeface="Cambria Math" panose="02040503050406030204" pitchFamily="18" charset="0"/>
                      </a:rPr>
                      <m:t>3</m:t>
                    </m:r>
                  </m:oMath>
                </a14:m>
                <a:r>
                  <a:rPr lang="en-ID" sz="4800" dirty="0"/>
                  <a:t>.</a:t>
                </a:r>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834" t="-3863" r="-1898"/>
                </a:stretch>
              </a:blipFill>
            </p:spPr>
            <p:txBody>
              <a:bodyPr/>
              <a:lstStyle/>
              <a:p>
                <a:r>
                  <a:rPr lang="en-US">
                    <a:noFill/>
                  </a:rPr>
                  <a:t> </a:t>
                </a:r>
              </a:p>
            </p:txBody>
          </p:sp>
        </mc:Fallback>
      </mc:AlternateContent>
    </p:spTree>
    <p:extLst>
      <p:ext uri="{BB962C8B-B14F-4D97-AF65-F5344CB8AC3E}">
        <p14:creationId xmlns:p14="http://schemas.microsoft.com/office/powerpoint/2010/main" val="40143207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Theta-notation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Autofit/>
              </a:bodyPr>
              <a:lstStyle/>
              <a:p>
                <a:pPr>
                  <a:spcBef>
                    <a:spcPts val="0"/>
                  </a:spcBef>
                  <a:spcAft>
                    <a:spcPts val="1200"/>
                  </a:spcAft>
                </a:pPr>
                <a14:m>
                  <m:oMath xmlns:m="http://schemas.openxmlformats.org/officeDocument/2006/math">
                    <m:r>
                      <m:rPr>
                        <m:sty m:val="p"/>
                      </m:rPr>
                      <a:rPr lang="en-US" sz="4800" b="0" i="0" smtClean="0">
                        <a:latin typeface="Cambria Math" panose="02040503050406030204" pitchFamily="18" charset="0"/>
                      </a:rPr>
                      <m:t>Θ</m:t>
                    </m:r>
                  </m:oMath>
                </a14:m>
                <a:r>
                  <a:rPr lang="en-ID" sz="4800" dirty="0"/>
                  <a:t>-notation characterizes a </a:t>
                </a:r>
                <a:r>
                  <a:rPr lang="en-ID" sz="4800" b="1" dirty="0">
                    <a:latin typeface="Avenir Black" panose="02000503020000020003" pitchFamily="2" charset="0"/>
                  </a:rPr>
                  <a:t>tight bound </a:t>
                </a:r>
                <a:r>
                  <a:rPr lang="en-ID" sz="4800" dirty="0"/>
                  <a:t>on the asymptotic behaviour of a function. </a:t>
                </a:r>
              </a:p>
              <a:p>
                <a:pPr>
                  <a:spcBef>
                    <a:spcPts val="0"/>
                  </a:spcBef>
                  <a:spcAft>
                    <a:spcPts val="1200"/>
                  </a:spcAft>
                </a:pPr>
                <a:r>
                  <a:rPr lang="en-ID" sz="4800" dirty="0"/>
                  <a:t>It says that a function grows </a:t>
                </a:r>
                <a:r>
                  <a:rPr lang="en-ID" sz="4800" b="1" dirty="0">
                    <a:latin typeface="Avenir Black" panose="02000503020000020003" pitchFamily="2" charset="0"/>
                  </a:rPr>
                  <a:t>precisely </a:t>
                </a:r>
                <a:r>
                  <a:rPr lang="en-ID" sz="4800" dirty="0"/>
                  <a:t>at a certain rate, based on the highest-order term.</a:t>
                </a:r>
              </a:p>
              <a:p>
                <a:pPr>
                  <a:spcBef>
                    <a:spcPts val="0"/>
                  </a:spcBef>
                  <a:spcAft>
                    <a:spcPts val="1200"/>
                  </a:spcAft>
                </a:pPr>
                <a14:m>
                  <m:oMath xmlns:m="http://schemas.openxmlformats.org/officeDocument/2006/math">
                    <m:r>
                      <m:rPr>
                        <m:sty m:val="p"/>
                      </m:rPr>
                      <a:rPr lang="en-US" sz="4800" b="0" i="0" smtClean="0">
                        <a:latin typeface="Cambria Math" panose="02040503050406030204" pitchFamily="18" charset="0"/>
                      </a:rPr>
                      <m:t>Θ</m:t>
                    </m:r>
                  </m:oMath>
                </a14:m>
                <a:r>
                  <a:rPr lang="en-ID" sz="4800" dirty="0"/>
                  <a:t>-notation characterizes the rate of growth of the function to within a constant factor from above and to within a constant factor from below. These two constant factors need not be equal. </a:t>
                </a:r>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3"/>
                <a:stretch>
                  <a:fillRect l="-1834" t="-3418" r="-1328"/>
                </a:stretch>
              </a:blipFill>
            </p:spPr>
            <p:txBody>
              <a:bodyPr/>
              <a:lstStyle/>
              <a:p>
                <a:r>
                  <a:rPr lang="en-US">
                    <a:noFill/>
                  </a:rPr>
                  <a:t> </a:t>
                </a:r>
              </a:p>
            </p:txBody>
          </p:sp>
        </mc:Fallback>
      </mc:AlternateContent>
    </p:spTree>
    <p:extLst>
      <p:ext uri="{BB962C8B-B14F-4D97-AF65-F5344CB8AC3E}">
        <p14:creationId xmlns:p14="http://schemas.microsoft.com/office/powerpoint/2010/main" val="30676583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O-notation, Omega-notation, Theta-notation</a:t>
            </a:r>
            <a:br>
              <a:rPr lang="en-US" dirty="0"/>
            </a:br>
            <a:endParaRPr lang="en-US" dirty="0"/>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Theta-notation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Autofit/>
              </a:bodyPr>
              <a:lstStyle/>
              <a:p>
                <a:pPr>
                  <a:spcBef>
                    <a:spcPts val="0"/>
                  </a:spcBef>
                  <a:spcAft>
                    <a:spcPts val="1200"/>
                  </a:spcAft>
                </a:pPr>
                <a:r>
                  <a:rPr lang="en-US" sz="4800" dirty="0"/>
                  <a:t>So, if you can show that a function is both </a:t>
                </a:r>
                <a14:m>
                  <m:oMath xmlns:m="http://schemas.openxmlformats.org/officeDocument/2006/math">
                    <m:r>
                      <m:rPr>
                        <m:sty m:val="p"/>
                      </m:rPr>
                      <a:rPr lang="en-US" sz="4800" b="0" i="0" smtClean="0">
                        <a:latin typeface="Cambria Math" panose="02040503050406030204" pitchFamily="18" charset="0"/>
                      </a:rPr>
                      <m:t>Ο</m:t>
                    </m:r>
                    <m:r>
                      <a:rPr lang="en-US" sz="4800" b="0" i="1" smtClean="0">
                        <a:latin typeface="Cambria Math" panose="02040503050406030204" pitchFamily="18" charset="0"/>
                      </a:rPr>
                      <m:t>(</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oMath>
                </a14:m>
                <a:r>
                  <a:rPr lang="en-ID" sz="4800" dirty="0"/>
                  <a:t> and </a:t>
                </a:r>
                <a14:m>
                  <m:oMath xmlns:m="http://schemas.openxmlformats.org/officeDocument/2006/math">
                    <m:r>
                      <m:rPr>
                        <m:sty m:val="p"/>
                      </m:rPr>
                      <a:rPr lang="en-US" sz="4800" b="0" i="0" smtClean="0">
                        <a:latin typeface="Cambria Math" panose="02040503050406030204" pitchFamily="18" charset="0"/>
                      </a:rPr>
                      <m:t>Ω</m:t>
                    </m:r>
                    <m:r>
                      <a:rPr lang="en-US" sz="4800" b="0" i="1" smtClean="0">
                        <a:latin typeface="Cambria Math" panose="02040503050406030204" pitchFamily="18" charset="0"/>
                      </a:rPr>
                      <m:t>(</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oMath>
                </a14:m>
                <a:r>
                  <a:rPr lang="en-ID" sz="4800" dirty="0"/>
                  <a:t> for some function </a:t>
                </a:r>
                <a14:m>
                  <m:oMath xmlns:m="http://schemas.openxmlformats.org/officeDocument/2006/math">
                    <m:r>
                      <a:rPr lang="en-US" sz="4800" b="0" i="1" smtClean="0">
                        <a:latin typeface="Cambria Math" panose="02040503050406030204" pitchFamily="18" charset="0"/>
                      </a:rPr>
                      <m:t>𝑓</m:t>
                    </m:r>
                    <m:r>
                      <a:rPr lang="en-US" sz="4800" b="0" i="1" smtClean="0">
                        <a:latin typeface="Cambria Math" panose="02040503050406030204" pitchFamily="18" charset="0"/>
                      </a:rPr>
                      <m:t>(</m:t>
                    </m:r>
                    <m:r>
                      <a:rPr lang="en-US" sz="4800" b="0" i="1" smtClean="0">
                        <a:latin typeface="Cambria Math" panose="02040503050406030204" pitchFamily="18" charset="0"/>
                      </a:rPr>
                      <m:t>𝑛</m:t>
                    </m:r>
                    <m:r>
                      <a:rPr lang="en-US" sz="4800" b="0" i="1" smtClean="0">
                        <a:latin typeface="Cambria Math" panose="02040503050406030204" pitchFamily="18" charset="0"/>
                      </a:rPr>
                      <m:t>)</m:t>
                    </m:r>
                  </m:oMath>
                </a14:m>
                <a:r>
                  <a:rPr lang="en-ID" sz="4800" dirty="0"/>
                  <a:t>, then you have shown that the function is also </a:t>
                </a:r>
                <a14:m>
                  <m:oMath xmlns:m="http://schemas.openxmlformats.org/officeDocument/2006/math">
                    <m:r>
                      <m:rPr>
                        <m:sty m:val="p"/>
                      </m:rPr>
                      <a:rPr lang="en-US" sz="4800" i="0">
                        <a:latin typeface="Cambria Math" panose="02040503050406030204" pitchFamily="18" charset="0"/>
                      </a:rPr>
                      <m:t>Θ</m:t>
                    </m:r>
                    <m:r>
                      <a:rPr lang="en-US" sz="4800" b="0" i="1" smtClean="0">
                        <a:latin typeface="Cambria Math" panose="02040503050406030204" pitchFamily="18" charset="0"/>
                      </a:rPr>
                      <m:t>(</m:t>
                    </m:r>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r>
                      <a:rPr lang="en-US" sz="4800" b="0" i="1" smtClean="0">
                        <a:latin typeface="Cambria Math" panose="02040503050406030204" pitchFamily="18" charset="0"/>
                      </a:rPr>
                      <m:t>)</m:t>
                    </m:r>
                  </m:oMath>
                </a14:m>
                <a:r>
                  <a:rPr lang="en-ID" sz="4800" i="1" dirty="0"/>
                  <a:t>.</a:t>
                </a:r>
              </a:p>
              <a:p>
                <a:pPr>
                  <a:spcBef>
                    <a:spcPts val="0"/>
                  </a:spcBef>
                  <a:spcAft>
                    <a:spcPts val="1200"/>
                  </a:spcAft>
                </a:pPr>
                <a:r>
                  <a:rPr lang="en-ID" sz="4800" dirty="0"/>
                  <a:t>For example, since the previous function is both </a:t>
                </a:r>
                <a14:m>
                  <m:oMath xmlns:m="http://schemas.openxmlformats.org/officeDocument/2006/math">
                    <m:r>
                      <m:rPr>
                        <m:sty m:val="p"/>
                      </m:rPr>
                      <a:rPr lang="en-US" sz="4800" b="0" i="0" smtClean="0">
                        <a:latin typeface="Cambria Math" panose="02040503050406030204" pitchFamily="18" charset="0"/>
                      </a:rPr>
                      <m:t>Ο</m:t>
                    </m:r>
                    <m:r>
                      <a:rPr lang="en-US" sz="4800" b="0" i="1" smtClean="0">
                        <a:latin typeface="Cambria Math" panose="02040503050406030204" pitchFamily="18" charset="0"/>
                      </a:rPr>
                      <m:t>(</m:t>
                    </m:r>
                    <m:sSup>
                      <m:sSupPr>
                        <m:ctrlPr>
                          <a:rPr lang="en-ID" sz="4800" i="1" dirty="0" smtClean="0">
                            <a:latin typeface="Cambria Math" panose="02040503050406030204" pitchFamily="18" charset="0"/>
                          </a:rPr>
                        </m:ctrlPr>
                      </m:sSupPr>
                      <m:e>
                        <m:r>
                          <a:rPr lang="en-US" sz="4800" b="0" i="1" dirty="0" smtClean="0">
                            <a:latin typeface="Cambria Math" panose="02040503050406030204" pitchFamily="18" charset="0"/>
                          </a:rPr>
                          <m:t>𝑛</m:t>
                        </m:r>
                      </m:e>
                      <m:sup>
                        <m:r>
                          <a:rPr lang="en-US" sz="4800" b="0" i="1" dirty="0" smtClean="0">
                            <a:latin typeface="Cambria Math" panose="02040503050406030204" pitchFamily="18" charset="0"/>
                          </a:rPr>
                          <m:t>3</m:t>
                        </m:r>
                      </m:sup>
                    </m:sSup>
                    <m:r>
                      <a:rPr lang="en-US" sz="4800" b="0" i="1" smtClean="0">
                        <a:latin typeface="Cambria Math" panose="02040503050406030204" pitchFamily="18" charset="0"/>
                      </a:rPr>
                      <m:t>)</m:t>
                    </m:r>
                  </m:oMath>
                </a14:m>
                <a:r>
                  <a:rPr lang="en-ID" sz="4800" dirty="0"/>
                  <a:t> and </a:t>
                </a:r>
                <a14:m>
                  <m:oMath xmlns:m="http://schemas.openxmlformats.org/officeDocument/2006/math">
                    <m:r>
                      <m:rPr>
                        <m:sty m:val="p"/>
                      </m:rPr>
                      <a:rPr lang="en-US" sz="4800" b="0" i="0" smtClean="0">
                        <a:latin typeface="Cambria Math" panose="02040503050406030204" pitchFamily="18" charset="0"/>
                      </a:rPr>
                      <m:t>Ω</m:t>
                    </m:r>
                    <m:r>
                      <a:rPr lang="en-US" sz="4800" b="0" i="1" smtClean="0">
                        <a:latin typeface="Cambria Math" panose="02040503050406030204" pitchFamily="18" charset="0"/>
                      </a:rPr>
                      <m:t>(</m:t>
                    </m:r>
                    <m:sSup>
                      <m:sSupPr>
                        <m:ctrlPr>
                          <a:rPr lang="en-ID" sz="4800" i="1" dirty="0">
                            <a:latin typeface="Cambria Math" panose="02040503050406030204" pitchFamily="18" charset="0"/>
                          </a:rPr>
                        </m:ctrlPr>
                      </m:sSupPr>
                      <m:e>
                        <m:r>
                          <a:rPr lang="en-US" sz="4800" i="1" dirty="0">
                            <a:latin typeface="Cambria Math" panose="02040503050406030204" pitchFamily="18" charset="0"/>
                          </a:rPr>
                          <m:t>𝑛</m:t>
                        </m:r>
                      </m:e>
                      <m:sup>
                        <m:r>
                          <a:rPr lang="en-US" sz="4800" i="1" dirty="0">
                            <a:latin typeface="Cambria Math" panose="02040503050406030204" pitchFamily="18" charset="0"/>
                          </a:rPr>
                          <m:t>3</m:t>
                        </m:r>
                      </m:sup>
                    </m:sSup>
                    <m:r>
                      <a:rPr lang="en-US" sz="4800" b="0" i="1" smtClean="0">
                        <a:latin typeface="Cambria Math" panose="02040503050406030204" pitchFamily="18" charset="0"/>
                      </a:rPr>
                      <m:t>)</m:t>
                    </m:r>
                  </m:oMath>
                </a14:m>
                <a:r>
                  <a:rPr lang="en-ID" sz="4800" dirty="0"/>
                  <a:t>, the function is also </a:t>
                </a:r>
                <a14:m>
                  <m:oMath xmlns:m="http://schemas.openxmlformats.org/officeDocument/2006/math">
                    <m:r>
                      <m:rPr>
                        <m:sty m:val="p"/>
                      </m:rPr>
                      <a:rPr lang="en-US" sz="4800" i="0">
                        <a:latin typeface="Cambria Math" panose="02040503050406030204" pitchFamily="18" charset="0"/>
                      </a:rPr>
                      <m:t>Θ</m:t>
                    </m:r>
                    <m:r>
                      <a:rPr lang="en-US" sz="4800" b="0" i="1" smtClean="0">
                        <a:latin typeface="Cambria Math" panose="02040503050406030204" pitchFamily="18" charset="0"/>
                      </a:rPr>
                      <m:t>(</m:t>
                    </m:r>
                    <m:sSup>
                      <m:sSupPr>
                        <m:ctrlPr>
                          <a:rPr lang="en-ID" sz="4800" i="1" dirty="0">
                            <a:latin typeface="Cambria Math" panose="02040503050406030204" pitchFamily="18" charset="0"/>
                          </a:rPr>
                        </m:ctrlPr>
                      </m:sSupPr>
                      <m:e>
                        <m:r>
                          <a:rPr lang="en-US" sz="4800" i="1" dirty="0">
                            <a:latin typeface="Cambria Math" panose="02040503050406030204" pitchFamily="18" charset="0"/>
                          </a:rPr>
                          <m:t>𝑛</m:t>
                        </m:r>
                      </m:e>
                      <m:sup>
                        <m:r>
                          <a:rPr lang="en-US" sz="4800" i="1" dirty="0">
                            <a:latin typeface="Cambria Math" panose="02040503050406030204" pitchFamily="18" charset="0"/>
                          </a:rPr>
                          <m:t>3</m:t>
                        </m:r>
                      </m:sup>
                    </m:sSup>
                    <m:r>
                      <a:rPr lang="en-US" sz="4800" b="0" i="1" smtClean="0">
                        <a:latin typeface="Cambria Math" panose="02040503050406030204" pitchFamily="18" charset="0"/>
                      </a:rPr>
                      <m:t>)</m:t>
                    </m:r>
                  </m:oMath>
                </a14:m>
                <a:r>
                  <a:rPr lang="en-ID" sz="4800" dirty="0"/>
                  <a:t>.</a:t>
                </a:r>
              </a:p>
              <a:p>
                <a:pPr>
                  <a:spcBef>
                    <a:spcPts val="0"/>
                  </a:spcBef>
                  <a:spcAft>
                    <a:spcPts val="1200"/>
                  </a:spcAft>
                </a:pPr>
                <a:endParaRPr lang="en-US" sz="4800"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3"/>
                <a:stretch>
                  <a:fillRect l="-1834" t="-3120"/>
                </a:stretch>
              </a:blipFill>
            </p:spPr>
            <p:txBody>
              <a:bodyPr/>
              <a:lstStyle/>
              <a:p>
                <a:r>
                  <a:rPr lang="en-US">
                    <a:noFill/>
                  </a:rPr>
                  <a:t> </a:t>
                </a:r>
              </a:p>
            </p:txBody>
          </p:sp>
        </mc:Fallback>
      </mc:AlternateContent>
    </p:spTree>
    <p:extLst>
      <p:ext uri="{BB962C8B-B14F-4D97-AF65-F5344CB8AC3E}">
        <p14:creationId xmlns:p14="http://schemas.microsoft.com/office/powerpoint/2010/main" val="234989045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8817</TotalTime>
  <Words>3100</Words>
  <Application>Microsoft Macintosh PowerPoint</Application>
  <PresentationFormat>Custom</PresentationFormat>
  <Paragraphs>298</Paragraphs>
  <Slides>39</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Consolas</vt:lpstr>
      <vt:lpstr>Söhne</vt:lpstr>
      <vt:lpstr>Arial</vt:lpstr>
      <vt:lpstr>OCRB</vt:lpstr>
      <vt:lpstr>Open Sans Light</vt:lpstr>
      <vt:lpstr>Avenir</vt:lpstr>
      <vt:lpstr>Avenir Black</vt:lpstr>
      <vt:lpstr>Avenir Medium</vt:lpstr>
      <vt:lpstr>Open Sans ExtraBold</vt:lpstr>
      <vt:lpstr>Cambria Math</vt:lpstr>
      <vt:lpstr>Open Sans Semibold</vt:lpstr>
      <vt:lpstr>Avenir Book</vt:lpstr>
      <vt:lpstr>21_BasicWhite</vt:lpstr>
      <vt:lpstr>Characterizing Running Times</vt:lpstr>
      <vt:lpstr>Outline Materials</vt:lpstr>
      <vt:lpstr>Learning outcomes</vt:lpstr>
      <vt:lpstr>O-notation, Omega-notation, Theta-notation </vt:lpstr>
      <vt:lpstr>O-notation, Omega-notation, Theta-notation </vt:lpstr>
      <vt:lpstr>O-notation, Omega-notation, Theta-notation </vt:lpstr>
      <vt:lpstr>O-notation, Omega-notation, Theta-notation </vt:lpstr>
      <vt:lpstr>O-notation, Omega-notation, Theta-notation </vt:lpstr>
      <vt:lpstr>O-notation, Omega-notation, Theta-notation </vt:lpstr>
      <vt:lpstr>O-notation, Omega-notation, Theta-notation </vt:lpstr>
      <vt:lpstr>O-notation, Omega-notation, Theta-notation </vt:lpstr>
      <vt:lpstr>O-notation, Omega-notation, Theta-notation </vt:lpstr>
      <vt:lpstr>O-notation, Omega-notation, Theta-notation </vt:lpstr>
      <vt:lpstr>Asymptotic notation</vt:lpstr>
      <vt:lpstr>Asymptotic notation</vt:lpstr>
      <vt:lpstr>Asymptotic notation</vt:lpstr>
      <vt:lpstr>Asymptotic notation</vt:lpstr>
      <vt:lpstr>Asymptotic notation</vt:lpstr>
      <vt:lpstr>Asymptotic notation</vt:lpstr>
      <vt:lpstr>Asymptotic notation</vt:lpstr>
      <vt:lpstr>Asymptotic notation</vt:lpstr>
      <vt:lpstr>Asymptotic notation</vt:lpstr>
      <vt:lpstr>Asymptotic notation</vt:lpstr>
      <vt:lpstr>Standard notations and common functions</vt:lpstr>
      <vt:lpstr>Standard notations and common functions</vt:lpstr>
      <vt:lpstr>Standard notations and common functions</vt:lpstr>
      <vt:lpstr>Standard notations and common functions</vt:lpstr>
      <vt:lpstr>Standard notations and common functions</vt:lpstr>
      <vt:lpstr>Standard notations and common functions</vt:lpstr>
      <vt:lpstr>Standard notations and common functions</vt:lpstr>
      <vt:lpstr>Standard notations and common functions</vt:lpstr>
      <vt:lpstr>Standard notations and common functions</vt:lpstr>
      <vt:lpstr>Summary</vt:lpstr>
      <vt:lpstr>Exercises</vt:lpstr>
      <vt:lpstr>Exercises</vt:lpstr>
      <vt:lpstr>Exercises</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50</cp:revision>
  <dcterms:created xsi:type="dcterms:W3CDTF">2023-06-13T08:42:51Z</dcterms:created>
  <dcterms:modified xsi:type="dcterms:W3CDTF">2023-07-31T08:41:53Z</dcterms:modified>
</cp:coreProperties>
</file>